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68" r:id="rId2"/>
    <p:sldId id="271" r:id="rId3"/>
    <p:sldId id="607" r:id="rId4"/>
    <p:sldId id="608" r:id="rId5"/>
    <p:sldId id="610" r:id="rId6"/>
    <p:sldId id="612" r:id="rId7"/>
    <p:sldId id="613" r:id="rId8"/>
    <p:sldId id="609" r:id="rId9"/>
    <p:sldId id="616" r:id="rId10"/>
    <p:sldId id="611" r:id="rId11"/>
    <p:sldId id="617" r:id="rId12"/>
    <p:sldId id="614" r:id="rId13"/>
    <p:sldId id="619" r:id="rId14"/>
    <p:sldId id="618" r:id="rId15"/>
    <p:sldId id="620" r:id="rId16"/>
    <p:sldId id="621" r:id="rId17"/>
    <p:sldId id="622" r:id="rId18"/>
    <p:sldId id="623" r:id="rId19"/>
    <p:sldId id="624" r:id="rId20"/>
    <p:sldId id="625" r:id="rId21"/>
    <p:sldId id="626" r:id="rId22"/>
    <p:sldId id="628" r:id="rId23"/>
    <p:sldId id="629" r:id="rId24"/>
    <p:sldId id="631" r:id="rId25"/>
    <p:sldId id="630" r:id="rId26"/>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94694"/>
  </p:normalViewPr>
  <p:slideViewPr>
    <p:cSldViewPr snapToGrid="0">
      <p:cViewPr varScale="1">
        <p:scale>
          <a:sx n="117" d="100"/>
          <a:sy n="117" d="100"/>
        </p:scale>
        <p:origin x="904"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B372B5-01EB-1948-AF4F-2B6F0A8F9BD5}" type="datetimeFigureOut">
              <a:rPr lang="es-AR" smtClean="0"/>
              <a:t>31/7/23</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EAC425-C1B7-F149-8CD1-394D77BB9C56}" type="slidenum">
              <a:rPr lang="es-AR" smtClean="0"/>
              <a:t>‹Nº›</a:t>
            </a:fld>
            <a:endParaRPr lang="es-AR"/>
          </a:p>
        </p:txBody>
      </p:sp>
    </p:spTree>
    <p:extLst>
      <p:ext uri="{BB962C8B-B14F-4D97-AF65-F5344CB8AC3E}">
        <p14:creationId xmlns:p14="http://schemas.microsoft.com/office/powerpoint/2010/main" val="7004137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c6f9544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c6f9544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11</a:t>
            </a:fld>
            <a:endParaRPr lang="es-AR"/>
          </a:p>
        </p:txBody>
      </p:sp>
    </p:spTree>
    <p:extLst>
      <p:ext uri="{BB962C8B-B14F-4D97-AF65-F5344CB8AC3E}">
        <p14:creationId xmlns:p14="http://schemas.microsoft.com/office/powerpoint/2010/main" val="21304373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12</a:t>
            </a:fld>
            <a:endParaRPr lang="es-AR"/>
          </a:p>
        </p:txBody>
      </p:sp>
    </p:spTree>
    <p:extLst>
      <p:ext uri="{BB962C8B-B14F-4D97-AF65-F5344CB8AC3E}">
        <p14:creationId xmlns:p14="http://schemas.microsoft.com/office/powerpoint/2010/main" val="2047750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13</a:t>
            </a:fld>
            <a:endParaRPr lang="es-AR"/>
          </a:p>
        </p:txBody>
      </p:sp>
    </p:spTree>
    <p:extLst>
      <p:ext uri="{BB962C8B-B14F-4D97-AF65-F5344CB8AC3E}">
        <p14:creationId xmlns:p14="http://schemas.microsoft.com/office/powerpoint/2010/main" val="1044864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14</a:t>
            </a:fld>
            <a:endParaRPr lang="es-AR"/>
          </a:p>
        </p:txBody>
      </p:sp>
    </p:spTree>
    <p:extLst>
      <p:ext uri="{BB962C8B-B14F-4D97-AF65-F5344CB8AC3E}">
        <p14:creationId xmlns:p14="http://schemas.microsoft.com/office/powerpoint/2010/main" val="13963071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15</a:t>
            </a:fld>
            <a:endParaRPr lang="es-AR"/>
          </a:p>
        </p:txBody>
      </p:sp>
    </p:spTree>
    <p:extLst>
      <p:ext uri="{BB962C8B-B14F-4D97-AF65-F5344CB8AC3E}">
        <p14:creationId xmlns:p14="http://schemas.microsoft.com/office/powerpoint/2010/main" val="857697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16</a:t>
            </a:fld>
            <a:endParaRPr lang="es-AR"/>
          </a:p>
        </p:txBody>
      </p:sp>
    </p:spTree>
    <p:extLst>
      <p:ext uri="{BB962C8B-B14F-4D97-AF65-F5344CB8AC3E}">
        <p14:creationId xmlns:p14="http://schemas.microsoft.com/office/powerpoint/2010/main" val="21088857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17</a:t>
            </a:fld>
            <a:endParaRPr lang="es-AR"/>
          </a:p>
        </p:txBody>
      </p:sp>
    </p:spTree>
    <p:extLst>
      <p:ext uri="{BB962C8B-B14F-4D97-AF65-F5344CB8AC3E}">
        <p14:creationId xmlns:p14="http://schemas.microsoft.com/office/powerpoint/2010/main" val="6887677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18</a:t>
            </a:fld>
            <a:endParaRPr lang="es-AR"/>
          </a:p>
        </p:txBody>
      </p:sp>
    </p:spTree>
    <p:extLst>
      <p:ext uri="{BB962C8B-B14F-4D97-AF65-F5344CB8AC3E}">
        <p14:creationId xmlns:p14="http://schemas.microsoft.com/office/powerpoint/2010/main" val="18427890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19</a:t>
            </a:fld>
            <a:endParaRPr lang="es-AR"/>
          </a:p>
        </p:txBody>
      </p:sp>
    </p:spTree>
    <p:extLst>
      <p:ext uri="{BB962C8B-B14F-4D97-AF65-F5344CB8AC3E}">
        <p14:creationId xmlns:p14="http://schemas.microsoft.com/office/powerpoint/2010/main" val="2219144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20</a:t>
            </a:fld>
            <a:endParaRPr lang="es-AR"/>
          </a:p>
        </p:txBody>
      </p:sp>
    </p:spTree>
    <p:extLst>
      <p:ext uri="{BB962C8B-B14F-4D97-AF65-F5344CB8AC3E}">
        <p14:creationId xmlns:p14="http://schemas.microsoft.com/office/powerpoint/2010/main" val="1366350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3</a:t>
            </a:fld>
            <a:endParaRPr lang="es-AR"/>
          </a:p>
        </p:txBody>
      </p:sp>
    </p:spTree>
    <p:extLst>
      <p:ext uri="{BB962C8B-B14F-4D97-AF65-F5344CB8AC3E}">
        <p14:creationId xmlns:p14="http://schemas.microsoft.com/office/powerpoint/2010/main" val="10317886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21</a:t>
            </a:fld>
            <a:endParaRPr lang="es-AR"/>
          </a:p>
        </p:txBody>
      </p:sp>
    </p:spTree>
    <p:extLst>
      <p:ext uri="{BB962C8B-B14F-4D97-AF65-F5344CB8AC3E}">
        <p14:creationId xmlns:p14="http://schemas.microsoft.com/office/powerpoint/2010/main" val="30812221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22</a:t>
            </a:fld>
            <a:endParaRPr lang="es-AR"/>
          </a:p>
        </p:txBody>
      </p:sp>
    </p:spTree>
    <p:extLst>
      <p:ext uri="{BB962C8B-B14F-4D97-AF65-F5344CB8AC3E}">
        <p14:creationId xmlns:p14="http://schemas.microsoft.com/office/powerpoint/2010/main" val="28634946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23</a:t>
            </a:fld>
            <a:endParaRPr lang="es-AR"/>
          </a:p>
        </p:txBody>
      </p:sp>
    </p:spTree>
    <p:extLst>
      <p:ext uri="{BB962C8B-B14F-4D97-AF65-F5344CB8AC3E}">
        <p14:creationId xmlns:p14="http://schemas.microsoft.com/office/powerpoint/2010/main" val="1789604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24</a:t>
            </a:fld>
            <a:endParaRPr lang="es-AR"/>
          </a:p>
        </p:txBody>
      </p:sp>
    </p:spTree>
    <p:extLst>
      <p:ext uri="{BB962C8B-B14F-4D97-AF65-F5344CB8AC3E}">
        <p14:creationId xmlns:p14="http://schemas.microsoft.com/office/powerpoint/2010/main" val="26707074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25</a:t>
            </a:fld>
            <a:endParaRPr lang="es-AR"/>
          </a:p>
        </p:txBody>
      </p:sp>
    </p:spTree>
    <p:extLst>
      <p:ext uri="{BB962C8B-B14F-4D97-AF65-F5344CB8AC3E}">
        <p14:creationId xmlns:p14="http://schemas.microsoft.com/office/powerpoint/2010/main" val="3325942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4</a:t>
            </a:fld>
            <a:endParaRPr lang="es-AR"/>
          </a:p>
        </p:txBody>
      </p:sp>
    </p:spTree>
    <p:extLst>
      <p:ext uri="{BB962C8B-B14F-4D97-AF65-F5344CB8AC3E}">
        <p14:creationId xmlns:p14="http://schemas.microsoft.com/office/powerpoint/2010/main" val="1207497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5</a:t>
            </a:fld>
            <a:endParaRPr lang="es-AR"/>
          </a:p>
        </p:txBody>
      </p:sp>
    </p:spTree>
    <p:extLst>
      <p:ext uri="{BB962C8B-B14F-4D97-AF65-F5344CB8AC3E}">
        <p14:creationId xmlns:p14="http://schemas.microsoft.com/office/powerpoint/2010/main" val="1135757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6</a:t>
            </a:fld>
            <a:endParaRPr lang="es-AR"/>
          </a:p>
        </p:txBody>
      </p:sp>
    </p:spTree>
    <p:extLst>
      <p:ext uri="{BB962C8B-B14F-4D97-AF65-F5344CB8AC3E}">
        <p14:creationId xmlns:p14="http://schemas.microsoft.com/office/powerpoint/2010/main" val="1042466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7</a:t>
            </a:fld>
            <a:endParaRPr lang="es-AR"/>
          </a:p>
        </p:txBody>
      </p:sp>
    </p:spTree>
    <p:extLst>
      <p:ext uri="{BB962C8B-B14F-4D97-AF65-F5344CB8AC3E}">
        <p14:creationId xmlns:p14="http://schemas.microsoft.com/office/powerpoint/2010/main" val="1251877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8</a:t>
            </a:fld>
            <a:endParaRPr lang="es-AR"/>
          </a:p>
        </p:txBody>
      </p:sp>
    </p:spTree>
    <p:extLst>
      <p:ext uri="{BB962C8B-B14F-4D97-AF65-F5344CB8AC3E}">
        <p14:creationId xmlns:p14="http://schemas.microsoft.com/office/powerpoint/2010/main" val="2654624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9</a:t>
            </a:fld>
            <a:endParaRPr lang="es-AR"/>
          </a:p>
        </p:txBody>
      </p:sp>
    </p:spTree>
    <p:extLst>
      <p:ext uri="{BB962C8B-B14F-4D97-AF65-F5344CB8AC3E}">
        <p14:creationId xmlns:p14="http://schemas.microsoft.com/office/powerpoint/2010/main" val="13029643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5"/>
          </p:nvPr>
        </p:nvSpPr>
        <p:spPr/>
        <p:txBody>
          <a:bodyPr/>
          <a:lstStyle/>
          <a:p>
            <a:fld id="{D5EAC425-C1B7-F149-8CD1-394D77BB9C56}" type="slidenum">
              <a:rPr lang="es-AR" smtClean="0"/>
              <a:t>10</a:t>
            </a:fld>
            <a:endParaRPr lang="es-AR"/>
          </a:p>
        </p:txBody>
      </p:sp>
    </p:spTree>
    <p:extLst>
      <p:ext uri="{BB962C8B-B14F-4D97-AF65-F5344CB8AC3E}">
        <p14:creationId xmlns:p14="http://schemas.microsoft.com/office/powerpoint/2010/main" val="2451016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p:nvPr/>
        </p:nvSpPr>
        <p:spPr>
          <a:xfrm>
            <a:off x="107600" y="3534800"/>
            <a:ext cx="11976800" cy="32156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647833" y="352633"/>
            <a:ext cx="10911600" cy="19648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5600"/>
            </a:lvl1pPr>
            <a:lvl2pPr lvl="1">
              <a:spcBef>
                <a:spcPts val="0"/>
              </a:spcBef>
              <a:spcAft>
                <a:spcPts val="0"/>
              </a:spcAft>
              <a:buSzPts val="4200"/>
              <a:buNone/>
              <a:defRPr sz="5600"/>
            </a:lvl2pPr>
            <a:lvl3pPr lvl="2">
              <a:spcBef>
                <a:spcPts val="0"/>
              </a:spcBef>
              <a:spcAft>
                <a:spcPts val="0"/>
              </a:spcAft>
              <a:buSzPts val="4200"/>
              <a:buNone/>
              <a:defRPr sz="5600"/>
            </a:lvl3pPr>
            <a:lvl4pPr lvl="3">
              <a:spcBef>
                <a:spcPts val="0"/>
              </a:spcBef>
              <a:spcAft>
                <a:spcPts val="0"/>
              </a:spcAft>
              <a:buSzPts val="4200"/>
              <a:buNone/>
              <a:defRPr sz="5600"/>
            </a:lvl4pPr>
            <a:lvl5pPr lvl="4">
              <a:spcBef>
                <a:spcPts val="0"/>
              </a:spcBef>
              <a:spcAft>
                <a:spcPts val="0"/>
              </a:spcAft>
              <a:buSzPts val="4200"/>
              <a:buNone/>
              <a:defRPr sz="5600"/>
            </a:lvl5pPr>
            <a:lvl6pPr lvl="5">
              <a:spcBef>
                <a:spcPts val="0"/>
              </a:spcBef>
              <a:spcAft>
                <a:spcPts val="0"/>
              </a:spcAft>
              <a:buSzPts val="4200"/>
              <a:buNone/>
              <a:defRPr sz="5600"/>
            </a:lvl6pPr>
            <a:lvl7pPr lvl="6">
              <a:spcBef>
                <a:spcPts val="0"/>
              </a:spcBef>
              <a:spcAft>
                <a:spcPts val="0"/>
              </a:spcAft>
              <a:buSzPts val="4200"/>
              <a:buNone/>
              <a:defRPr sz="5600"/>
            </a:lvl7pPr>
            <a:lvl8pPr lvl="7">
              <a:spcBef>
                <a:spcPts val="0"/>
              </a:spcBef>
              <a:spcAft>
                <a:spcPts val="0"/>
              </a:spcAft>
              <a:buSzPts val="4200"/>
              <a:buNone/>
              <a:defRPr sz="5600"/>
            </a:lvl8pPr>
            <a:lvl9pPr lvl="8">
              <a:spcBef>
                <a:spcPts val="0"/>
              </a:spcBef>
              <a:spcAft>
                <a:spcPts val="0"/>
              </a:spcAft>
              <a:buSzPts val="4200"/>
              <a:buNone/>
              <a:defRPr sz="5600"/>
            </a:lvl9pPr>
          </a:lstStyle>
          <a:p>
            <a:endParaRPr/>
          </a:p>
        </p:txBody>
      </p:sp>
      <p:sp>
        <p:nvSpPr>
          <p:cNvPr id="12" name="Google Shape;12;p2"/>
          <p:cNvSpPr txBox="1">
            <a:spLocks noGrp="1"/>
          </p:cNvSpPr>
          <p:nvPr>
            <p:ph type="subTitle" idx="1"/>
          </p:nvPr>
        </p:nvSpPr>
        <p:spPr>
          <a:xfrm>
            <a:off x="647833" y="2317433"/>
            <a:ext cx="10911600" cy="1148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3200"/>
            </a:lvl1pPr>
            <a:lvl2pPr lvl="1">
              <a:lnSpc>
                <a:spcPct val="100000"/>
              </a:lnSpc>
              <a:spcBef>
                <a:spcPts val="0"/>
              </a:spcBef>
              <a:spcAft>
                <a:spcPts val="0"/>
              </a:spcAft>
              <a:buSzPts val="2400"/>
              <a:buNone/>
              <a:defRPr sz="3200"/>
            </a:lvl2pPr>
            <a:lvl3pPr lvl="2">
              <a:lnSpc>
                <a:spcPct val="100000"/>
              </a:lnSpc>
              <a:spcBef>
                <a:spcPts val="0"/>
              </a:spcBef>
              <a:spcAft>
                <a:spcPts val="0"/>
              </a:spcAft>
              <a:buSzPts val="2400"/>
              <a:buNone/>
              <a:defRPr sz="3200"/>
            </a:lvl3pPr>
            <a:lvl4pPr lvl="3">
              <a:lnSpc>
                <a:spcPct val="100000"/>
              </a:lnSpc>
              <a:spcBef>
                <a:spcPts val="0"/>
              </a:spcBef>
              <a:spcAft>
                <a:spcPts val="0"/>
              </a:spcAft>
              <a:buSzPts val="2400"/>
              <a:buNone/>
              <a:defRPr sz="3200"/>
            </a:lvl4pPr>
            <a:lvl5pPr lvl="4">
              <a:lnSpc>
                <a:spcPct val="100000"/>
              </a:lnSpc>
              <a:spcBef>
                <a:spcPts val="0"/>
              </a:spcBef>
              <a:spcAft>
                <a:spcPts val="0"/>
              </a:spcAft>
              <a:buSzPts val="2400"/>
              <a:buNone/>
              <a:defRPr sz="3200"/>
            </a:lvl5pPr>
            <a:lvl6pPr lvl="5">
              <a:lnSpc>
                <a:spcPct val="100000"/>
              </a:lnSpc>
              <a:spcBef>
                <a:spcPts val="0"/>
              </a:spcBef>
              <a:spcAft>
                <a:spcPts val="0"/>
              </a:spcAft>
              <a:buSzPts val="2400"/>
              <a:buNone/>
              <a:defRPr sz="3200"/>
            </a:lvl6pPr>
            <a:lvl7pPr lvl="6">
              <a:lnSpc>
                <a:spcPct val="100000"/>
              </a:lnSpc>
              <a:spcBef>
                <a:spcPts val="0"/>
              </a:spcBef>
              <a:spcAft>
                <a:spcPts val="0"/>
              </a:spcAft>
              <a:buSzPts val="2400"/>
              <a:buNone/>
              <a:defRPr sz="3200"/>
            </a:lvl7pPr>
            <a:lvl8pPr lvl="7">
              <a:lnSpc>
                <a:spcPct val="100000"/>
              </a:lnSpc>
              <a:spcBef>
                <a:spcPts val="0"/>
              </a:spcBef>
              <a:spcAft>
                <a:spcPts val="0"/>
              </a:spcAft>
              <a:buSzPts val="2400"/>
              <a:buNone/>
              <a:defRPr sz="3200"/>
            </a:lvl8pPr>
            <a:lvl9pPr lvl="8">
              <a:lnSpc>
                <a:spcPct val="100000"/>
              </a:lnSpc>
              <a:spcBef>
                <a:spcPts val="0"/>
              </a:spcBef>
              <a:spcAft>
                <a:spcPts val="0"/>
              </a:spcAft>
              <a:buSzPts val="2400"/>
              <a:buNone/>
              <a:defRPr sz="3200"/>
            </a:lvl9pPr>
          </a:lstStyle>
          <a:p>
            <a:endParaRPr/>
          </a:p>
        </p:txBody>
      </p:sp>
      <p:sp>
        <p:nvSpPr>
          <p:cNvPr id="13" name="Google Shape;13;p2"/>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4245040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sp>
        <p:nvSpPr>
          <p:cNvPr id="15" name="Google Shape;15;p3"/>
          <p:cNvSpPr/>
          <p:nvPr/>
        </p:nvSpPr>
        <p:spPr>
          <a:xfrm>
            <a:off x="107600" y="3534800"/>
            <a:ext cx="11976800" cy="32156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3"/>
          <p:cNvSpPr txBox="1">
            <a:spLocks noGrp="1"/>
          </p:cNvSpPr>
          <p:nvPr>
            <p:ph type="title"/>
          </p:nvPr>
        </p:nvSpPr>
        <p:spPr>
          <a:xfrm>
            <a:off x="647833" y="2286000"/>
            <a:ext cx="10911600" cy="10476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spcBef>
                <a:spcPts val="0"/>
              </a:spcBef>
              <a:spcAft>
                <a:spcPts val="0"/>
              </a:spcAft>
              <a:buSzPts val="3600"/>
              <a:buNone/>
              <a:defRPr sz="4800"/>
            </a:lvl2pPr>
            <a:lvl3pPr lvl="2">
              <a:spcBef>
                <a:spcPts val="0"/>
              </a:spcBef>
              <a:spcAft>
                <a:spcPts val="0"/>
              </a:spcAft>
              <a:buSzPts val="3600"/>
              <a:buNone/>
              <a:defRPr sz="4800"/>
            </a:lvl3pPr>
            <a:lvl4pPr lvl="3">
              <a:spcBef>
                <a:spcPts val="0"/>
              </a:spcBef>
              <a:spcAft>
                <a:spcPts val="0"/>
              </a:spcAft>
              <a:buSzPts val="3600"/>
              <a:buNone/>
              <a:defRPr sz="4800"/>
            </a:lvl4pPr>
            <a:lvl5pPr lvl="4">
              <a:spcBef>
                <a:spcPts val="0"/>
              </a:spcBef>
              <a:spcAft>
                <a:spcPts val="0"/>
              </a:spcAft>
              <a:buSzPts val="3600"/>
              <a:buNone/>
              <a:defRPr sz="4800"/>
            </a:lvl5pPr>
            <a:lvl6pPr lvl="5">
              <a:spcBef>
                <a:spcPts val="0"/>
              </a:spcBef>
              <a:spcAft>
                <a:spcPts val="0"/>
              </a:spcAft>
              <a:buSzPts val="3600"/>
              <a:buNone/>
              <a:defRPr sz="4800"/>
            </a:lvl6pPr>
            <a:lvl7pPr lvl="6">
              <a:spcBef>
                <a:spcPts val="0"/>
              </a:spcBef>
              <a:spcAft>
                <a:spcPts val="0"/>
              </a:spcAft>
              <a:buSzPts val="3600"/>
              <a:buNone/>
              <a:defRPr sz="4800"/>
            </a:lvl7pPr>
            <a:lvl8pPr lvl="7">
              <a:spcBef>
                <a:spcPts val="0"/>
              </a:spcBef>
              <a:spcAft>
                <a:spcPts val="0"/>
              </a:spcAft>
              <a:buSzPts val="3600"/>
              <a:buNone/>
              <a:defRPr sz="4800"/>
            </a:lvl8pPr>
            <a:lvl9pPr lvl="8">
              <a:spcBef>
                <a:spcPts val="0"/>
              </a:spcBef>
              <a:spcAft>
                <a:spcPts val="0"/>
              </a:spcAft>
              <a:buSzPts val="3600"/>
              <a:buNone/>
              <a:defRPr sz="4800"/>
            </a:lvl9pPr>
          </a:lstStyle>
          <a:p>
            <a:endParaRPr/>
          </a:p>
        </p:txBody>
      </p:sp>
      <p:sp>
        <p:nvSpPr>
          <p:cNvPr id="17" name="Google Shape;17;p3"/>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153132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415600" y="593367"/>
            <a:ext cx="11360800" cy="831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21" name="Google Shape;21;p4"/>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89181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415600" y="593367"/>
            <a:ext cx="11360800" cy="831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5" name="Google Shape;25;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6" name="Google Shape;26;p5"/>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316712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7"/>
        <p:cNvGrpSpPr/>
        <p:nvPr/>
      </p:nvGrpSpPr>
      <p:grpSpPr>
        <a:xfrm>
          <a:off x="0" y="0"/>
          <a:ext cx="0" cy="0"/>
          <a:chOff x="0" y="0"/>
          <a:chExt cx="0" cy="0"/>
        </a:xfrm>
      </p:grpSpPr>
      <p:sp>
        <p:nvSpPr>
          <p:cNvPr id="38" name="Google Shape;38;p9"/>
          <p:cNvSpPr/>
          <p:nvPr/>
        </p:nvSpPr>
        <p:spPr>
          <a:xfrm>
            <a:off x="6182400" y="107600"/>
            <a:ext cx="5902000" cy="66428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9" name="Google Shape;39;p9"/>
          <p:cNvCxnSpPr/>
          <p:nvPr/>
        </p:nvCxnSpPr>
        <p:spPr>
          <a:xfrm>
            <a:off x="6706233" y="5994000"/>
            <a:ext cx="6244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354000" y="1575600"/>
            <a:ext cx="5393600" cy="20448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5067"/>
            </a:lvl1pPr>
            <a:lvl2pPr lvl="1" algn="ctr">
              <a:spcBef>
                <a:spcPts val="0"/>
              </a:spcBef>
              <a:spcAft>
                <a:spcPts val="0"/>
              </a:spcAft>
              <a:buSzPts val="3800"/>
              <a:buNone/>
              <a:defRPr sz="5067"/>
            </a:lvl2pPr>
            <a:lvl3pPr lvl="2" algn="ctr">
              <a:spcBef>
                <a:spcPts val="0"/>
              </a:spcBef>
              <a:spcAft>
                <a:spcPts val="0"/>
              </a:spcAft>
              <a:buSzPts val="3800"/>
              <a:buNone/>
              <a:defRPr sz="5067"/>
            </a:lvl3pPr>
            <a:lvl4pPr lvl="3" algn="ctr">
              <a:spcBef>
                <a:spcPts val="0"/>
              </a:spcBef>
              <a:spcAft>
                <a:spcPts val="0"/>
              </a:spcAft>
              <a:buSzPts val="3800"/>
              <a:buNone/>
              <a:defRPr sz="5067"/>
            </a:lvl4pPr>
            <a:lvl5pPr lvl="4" algn="ctr">
              <a:spcBef>
                <a:spcPts val="0"/>
              </a:spcBef>
              <a:spcAft>
                <a:spcPts val="0"/>
              </a:spcAft>
              <a:buSzPts val="3800"/>
              <a:buNone/>
              <a:defRPr sz="5067"/>
            </a:lvl5pPr>
            <a:lvl6pPr lvl="5" algn="ctr">
              <a:spcBef>
                <a:spcPts val="0"/>
              </a:spcBef>
              <a:spcAft>
                <a:spcPts val="0"/>
              </a:spcAft>
              <a:buSzPts val="3800"/>
              <a:buNone/>
              <a:defRPr sz="5067"/>
            </a:lvl6pPr>
            <a:lvl7pPr lvl="6" algn="ctr">
              <a:spcBef>
                <a:spcPts val="0"/>
              </a:spcBef>
              <a:spcAft>
                <a:spcPts val="0"/>
              </a:spcAft>
              <a:buSzPts val="3800"/>
              <a:buNone/>
              <a:defRPr sz="5067"/>
            </a:lvl7pPr>
            <a:lvl8pPr lvl="7" algn="ctr">
              <a:spcBef>
                <a:spcPts val="0"/>
              </a:spcBef>
              <a:spcAft>
                <a:spcPts val="0"/>
              </a:spcAft>
              <a:buSzPts val="3800"/>
              <a:buNone/>
              <a:defRPr sz="5067"/>
            </a:lvl8pPr>
            <a:lvl9pPr lvl="8" algn="ctr">
              <a:spcBef>
                <a:spcPts val="0"/>
              </a:spcBef>
              <a:spcAft>
                <a:spcPts val="0"/>
              </a:spcAft>
              <a:buSzPts val="3800"/>
              <a:buNone/>
              <a:defRPr sz="5067"/>
            </a:lvl9pPr>
          </a:lstStyle>
          <a:p>
            <a:endParaRPr/>
          </a:p>
        </p:txBody>
      </p:sp>
      <p:sp>
        <p:nvSpPr>
          <p:cNvPr id="41" name="Google Shape;41;p9"/>
          <p:cNvSpPr txBox="1">
            <a:spLocks noGrp="1"/>
          </p:cNvSpPr>
          <p:nvPr>
            <p:ph type="subTitle" idx="1"/>
          </p:nvPr>
        </p:nvSpPr>
        <p:spPr>
          <a:xfrm>
            <a:off x="354000" y="3692001"/>
            <a:ext cx="5393600" cy="1794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42" name="Google Shape;42;p9"/>
          <p:cNvSpPr txBox="1">
            <a:spLocks noGrp="1"/>
          </p:cNvSpPr>
          <p:nvPr>
            <p:ph type="body" idx="2"/>
          </p:nvPr>
        </p:nvSpPr>
        <p:spPr>
          <a:xfrm>
            <a:off x="6586000" y="965600"/>
            <a:ext cx="5116000" cy="4926800"/>
          </a:xfrm>
          <a:prstGeom prst="rect">
            <a:avLst/>
          </a:prstGeom>
        </p:spPr>
        <p:txBody>
          <a:bodyPr spcFirstLastPara="1" wrap="square" lIns="91425" tIns="91425" rIns="91425" bIns="91425" anchor="ctr" anchorCtr="0">
            <a:noAutofit/>
          </a:bodyPr>
          <a:lstStyle>
            <a:lvl1pPr marL="609585" lvl="0" indent="-457189">
              <a:spcBef>
                <a:spcPts val="0"/>
              </a:spcBef>
              <a:spcAft>
                <a:spcPts val="0"/>
              </a:spcAft>
              <a:buClr>
                <a:schemeClr val="lt1"/>
              </a:buClr>
              <a:buSzPts val="1800"/>
              <a:buChar char="●"/>
              <a:defRPr>
                <a:solidFill>
                  <a:schemeClr val="lt1"/>
                </a:solidFill>
              </a:defRPr>
            </a:lvl1pPr>
            <a:lvl2pPr marL="1219170" lvl="1" indent="-423323">
              <a:spcBef>
                <a:spcPts val="2133"/>
              </a:spcBef>
              <a:spcAft>
                <a:spcPts val="0"/>
              </a:spcAft>
              <a:buClr>
                <a:schemeClr val="lt1"/>
              </a:buClr>
              <a:buSzPts val="1400"/>
              <a:buChar char="○"/>
              <a:defRPr>
                <a:solidFill>
                  <a:schemeClr val="lt1"/>
                </a:solidFill>
              </a:defRPr>
            </a:lvl2pPr>
            <a:lvl3pPr marL="1828754" lvl="2" indent="-423323">
              <a:spcBef>
                <a:spcPts val="2133"/>
              </a:spcBef>
              <a:spcAft>
                <a:spcPts val="0"/>
              </a:spcAft>
              <a:buClr>
                <a:schemeClr val="lt1"/>
              </a:buClr>
              <a:buSzPts val="1400"/>
              <a:buChar char="■"/>
              <a:defRPr>
                <a:solidFill>
                  <a:schemeClr val="lt1"/>
                </a:solidFill>
              </a:defRPr>
            </a:lvl3pPr>
            <a:lvl4pPr marL="2438339" lvl="3" indent="-423323">
              <a:spcBef>
                <a:spcPts val="2133"/>
              </a:spcBef>
              <a:spcAft>
                <a:spcPts val="0"/>
              </a:spcAft>
              <a:buClr>
                <a:schemeClr val="lt1"/>
              </a:buClr>
              <a:buSzPts val="1400"/>
              <a:buChar char="●"/>
              <a:defRPr>
                <a:solidFill>
                  <a:schemeClr val="lt1"/>
                </a:solidFill>
              </a:defRPr>
            </a:lvl4pPr>
            <a:lvl5pPr marL="3047924" lvl="4" indent="-423323">
              <a:spcBef>
                <a:spcPts val="2133"/>
              </a:spcBef>
              <a:spcAft>
                <a:spcPts val="0"/>
              </a:spcAft>
              <a:buClr>
                <a:schemeClr val="lt1"/>
              </a:buClr>
              <a:buSzPts val="1400"/>
              <a:buChar char="○"/>
              <a:defRPr>
                <a:solidFill>
                  <a:schemeClr val="lt1"/>
                </a:solidFill>
              </a:defRPr>
            </a:lvl5pPr>
            <a:lvl6pPr marL="3657509" lvl="5" indent="-423323">
              <a:spcBef>
                <a:spcPts val="2133"/>
              </a:spcBef>
              <a:spcAft>
                <a:spcPts val="0"/>
              </a:spcAft>
              <a:buClr>
                <a:schemeClr val="lt1"/>
              </a:buClr>
              <a:buSzPts val="1400"/>
              <a:buChar char="■"/>
              <a:defRPr>
                <a:solidFill>
                  <a:schemeClr val="lt1"/>
                </a:solidFill>
              </a:defRPr>
            </a:lvl6pPr>
            <a:lvl7pPr marL="4267093" lvl="6" indent="-423323">
              <a:spcBef>
                <a:spcPts val="2133"/>
              </a:spcBef>
              <a:spcAft>
                <a:spcPts val="0"/>
              </a:spcAft>
              <a:buClr>
                <a:schemeClr val="lt1"/>
              </a:buClr>
              <a:buSzPts val="1400"/>
              <a:buChar char="●"/>
              <a:defRPr>
                <a:solidFill>
                  <a:schemeClr val="lt1"/>
                </a:solidFill>
              </a:defRPr>
            </a:lvl7pPr>
            <a:lvl8pPr marL="4876678" lvl="7" indent="-423323">
              <a:spcBef>
                <a:spcPts val="2133"/>
              </a:spcBef>
              <a:spcAft>
                <a:spcPts val="0"/>
              </a:spcAft>
              <a:buClr>
                <a:schemeClr val="lt1"/>
              </a:buClr>
              <a:buSzPts val="1400"/>
              <a:buChar char="○"/>
              <a:defRPr>
                <a:solidFill>
                  <a:schemeClr val="lt1"/>
                </a:solidFill>
              </a:defRPr>
            </a:lvl8pPr>
            <a:lvl9pPr marL="5486263" lvl="8" indent="-423323">
              <a:spcBef>
                <a:spcPts val="2133"/>
              </a:spcBef>
              <a:spcAft>
                <a:spcPts val="2133"/>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826121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2100"/>
              <a:buNone/>
              <a:defRPr sz="2800"/>
            </a:lvl1pPr>
          </a:lstStyle>
          <a:p>
            <a:endParaRPr/>
          </a:p>
        </p:txBody>
      </p:sp>
      <p:sp>
        <p:nvSpPr>
          <p:cNvPr id="46" name="Google Shape;46;p10"/>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22856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7"/>
        <p:cNvGrpSpPr/>
        <p:nvPr/>
      </p:nvGrpSpPr>
      <p:grpSpPr>
        <a:xfrm>
          <a:off x="0" y="0"/>
          <a:ext cx="0" cy="0"/>
          <a:chOff x="0" y="0"/>
          <a:chExt cx="0" cy="0"/>
        </a:xfrm>
      </p:grpSpPr>
      <p:sp>
        <p:nvSpPr>
          <p:cNvPr id="48" name="Google Shape;48;p11"/>
          <p:cNvSpPr/>
          <p:nvPr/>
        </p:nvSpPr>
        <p:spPr>
          <a:xfrm>
            <a:off x="107600" y="3534800"/>
            <a:ext cx="11976800" cy="3215600"/>
          </a:xfrm>
          <a:prstGeom prst="rect">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9" name="Google Shape;49;p11"/>
          <p:cNvSpPr txBox="1">
            <a:spLocks noGrp="1"/>
          </p:cNvSpPr>
          <p:nvPr>
            <p:ph type="title" hasCustomPrompt="1"/>
          </p:nvPr>
        </p:nvSpPr>
        <p:spPr>
          <a:xfrm>
            <a:off x="415600" y="990668"/>
            <a:ext cx="11360800" cy="26752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6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6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6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6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6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6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6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6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6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415600" y="3793576"/>
            <a:ext cx="11360800" cy="1734400"/>
          </a:xfrm>
          <a:prstGeom prst="rect">
            <a:avLst/>
          </a:prstGeom>
        </p:spPr>
        <p:txBody>
          <a:bodyPr spcFirstLastPara="1" wrap="square" lIns="91425" tIns="91425" rIns="91425" bIns="91425" anchor="t" anchorCtr="0">
            <a:noAutofit/>
          </a:bodyPr>
          <a:lstStyle>
            <a:lvl1pPr marL="609585" lvl="0" indent="-457189" algn="ctr">
              <a:spcBef>
                <a:spcPts val="0"/>
              </a:spcBef>
              <a:spcAft>
                <a:spcPts val="0"/>
              </a:spcAft>
              <a:buClr>
                <a:schemeClr val="lt1"/>
              </a:buClr>
              <a:buSzPts val="1800"/>
              <a:buChar char="●"/>
              <a:defRPr>
                <a:solidFill>
                  <a:schemeClr val="lt1"/>
                </a:solidFill>
              </a:defRPr>
            </a:lvl1pPr>
            <a:lvl2pPr marL="1219170" lvl="1" indent="-423323" algn="ctr">
              <a:spcBef>
                <a:spcPts val="2133"/>
              </a:spcBef>
              <a:spcAft>
                <a:spcPts val="0"/>
              </a:spcAft>
              <a:buClr>
                <a:schemeClr val="lt1"/>
              </a:buClr>
              <a:buSzPts val="1400"/>
              <a:buChar char="○"/>
              <a:defRPr>
                <a:solidFill>
                  <a:schemeClr val="lt1"/>
                </a:solidFill>
              </a:defRPr>
            </a:lvl2pPr>
            <a:lvl3pPr marL="1828754" lvl="2" indent="-423323" algn="ctr">
              <a:spcBef>
                <a:spcPts val="2133"/>
              </a:spcBef>
              <a:spcAft>
                <a:spcPts val="0"/>
              </a:spcAft>
              <a:buClr>
                <a:schemeClr val="lt1"/>
              </a:buClr>
              <a:buSzPts val="1400"/>
              <a:buChar char="■"/>
              <a:defRPr>
                <a:solidFill>
                  <a:schemeClr val="lt1"/>
                </a:solidFill>
              </a:defRPr>
            </a:lvl3pPr>
            <a:lvl4pPr marL="2438339" lvl="3" indent="-423323" algn="ctr">
              <a:spcBef>
                <a:spcPts val="2133"/>
              </a:spcBef>
              <a:spcAft>
                <a:spcPts val="0"/>
              </a:spcAft>
              <a:buClr>
                <a:schemeClr val="lt1"/>
              </a:buClr>
              <a:buSzPts val="1400"/>
              <a:buChar char="●"/>
              <a:defRPr>
                <a:solidFill>
                  <a:schemeClr val="lt1"/>
                </a:solidFill>
              </a:defRPr>
            </a:lvl4pPr>
            <a:lvl5pPr marL="3047924" lvl="4" indent="-423323" algn="ctr">
              <a:spcBef>
                <a:spcPts val="2133"/>
              </a:spcBef>
              <a:spcAft>
                <a:spcPts val="0"/>
              </a:spcAft>
              <a:buClr>
                <a:schemeClr val="lt1"/>
              </a:buClr>
              <a:buSzPts val="1400"/>
              <a:buChar char="○"/>
              <a:defRPr>
                <a:solidFill>
                  <a:schemeClr val="lt1"/>
                </a:solidFill>
              </a:defRPr>
            </a:lvl5pPr>
            <a:lvl6pPr marL="3657509" lvl="5" indent="-423323" algn="ctr">
              <a:spcBef>
                <a:spcPts val="2133"/>
              </a:spcBef>
              <a:spcAft>
                <a:spcPts val="0"/>
              </a:spcAft>
              <a:buClr>
                <a:schemeClr val="lt1"/>
              </a:buClr>
              <a:buSzPts val="1400"/>
              <a:buChar char="■"/>
              <a:defRPr>
                <a:solidFill>
                  <a:schemeClr val="lt1"/>
                </a:solidFill>
              </a:defRPr>
            </a:lvl6pPr>
            <a:lvl7pPr marL="4267093" lvl="6" indent="-423323" algn="ctr">
              <a:spcBef>
                <a:spcPts val="2133"/>
              </a:spcBef>
              <a:spcAft>
                <a:spcPts val="0"/>
              </a:spcAft>
              <a:buClr>
                <a:schemeClr val="lt1"/>
              </a:buClr>
              <a:buSzPts val="1400"/>
              <a:buChar char="●"/>
              <a:defRPr>
                <a:solidFill>
                  <a:schemeClr val="lt1"/>
                </a:solidFill>
              </a:defRPr>
            </a:lvl7pPr>
            <a:lvl8pPr marL="4876678" lvl="7" indent="-423323" algn="ctr">
              <a:spcBef>
                <a:spcPts val="2133"/>
              </a:spcBef>
              <a:spcAft>
                <a:spcPts val="0"/>
              </a:spcAft>
              <a:buClr>
                <a:schemeClr val="lt1"/>
              </a:buClr>
              <a:buSzPts val="1400"/>
              <a:buChar char="○"/>
              <a:defRPr>
                <a:solidFill>
                  <a:schemeClr val="lt1"/>
                </a:solidFill>
              </a:defRPr>
            </a:lvl8pPr>
            <a:lvl9pPr marL="5486263" lvl="8" indent="-423323" algn="ctr">
              <a:spcBef>
                <a:spcPts val="2133"/>
              </a:spcBef>
              <a:spcAft>
                <a:spcPts val="2133"/>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1627416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11330665" y="6251679"/>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2181274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p>
            <a:fld id="{3D5F6CB2-3771-4ADD-A627-914030C613EC}" type="datetimeFigureOut">
              <a:rPr lang="es-AR" smtClean="0"/>
              <a:pPr/>
              <a:t>31/7/23</a:t>
            </a:fld>
            <a:endParaRPr lang="es-AR"/>
          </a:p>
        </p:txBody>
      </p:sp>
      <p:sp>
        <p:nvSpPr>
          <p:cNvPr id="5" name="Marcador de pie de página 4"/>
          <p:cNvSpPr>
            <a:spLocks noGrp="1"/>
          </p:cNvSpPr>
          <p:nvPr>
            <p:ph type="ftr" sz="quarter" idx="11"/>
          </p:nvPr>
        </p:nvSpPr>
        <p:spPr/>
        <p:txBody>
          <a:bodyPr/>
          <a:lstStyle/>
          <a:p>
            <a:endParaRPr lang="es-AR"/>
          </a:p>
        </p:txBody>
      </p:sp>
      <p:sp>
        <p:nvSpPr>
          <p:cNvPr id="6" name="Marcador de número de diapositiva 5"/>
          <p:cNvSpPr>
            <a:spLocks noGrp="1"/>
          </p:cNvSpPr>
          <p:nvPr>
            <p:ph type="sldNum" sz="quarter" idx="12"/>
          </p:nvPr>
        </p:nvSpPr>
        <p:spPr/>
        <p:txBody>
          <a:bodyPr/>
          <a:lstStyle/>
          <a:p>
            <a:fld id="{02302056-5213-4551-87DF-DD83DCF69E65}" type="slidenum">
              <a:rPr lang="es-AR" smtClean="0"/>
              <a:pPr/>
              <a:t>‹Nº›</a:t>
            </a:fld>
            <a:endParaRPr lang="es-AR"/>
          </a:p>
        </p:txBody>
      </p:sp>
    </p:spTree>
    <p:extLst>
      <p:ext uri="{BB962C8B-B14F-4D97-AF65-F5344CB8AC3E}">
        <p14:creationId xmlns:p14="http://schemas.microsoft.com/office/powerpoint/2010/main" val="3729517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831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11330665" y="6251679"/>
            <a:ext cx="731600" cy="524800"/>
          </a:xfrm>
          <a:prstGeom prst="rect">
            <a:avLst/>
          </a:prstGeom>
          <a:noFill/>
          <a:ln>
            <a:noFill/>
          </a:ln>
        </p:spPr>
        <p:txBody>
          <a:bodyPr spcFirstLastPara="1" wrap="square" lIns="91425" tIns="91425" rIns="91425" bIns="91425" anchor="ctr" anchorCtr="0">
            <a:noAutofit/>
          </a:bodyPr>
          <a:lstStyle>
            <a:lvl1pPr lvl="0" algn="r">
              <a:buNone/>
              <a:defRPr sz="1333">
                <a:solidFill>
                  <a:schemeClr val="lt2"/>
                </a:solidFill>
                <a:latin typeface="Source Sans Pro"/>
                <a:ea typeface="Source Sans Pro"/>
                <a:cs typeface="Source Sans Pro"/>
                <a:sym typeface="Source Sans Pro"/>
              </a:defRPr>
            </a:lvl1pPr>
            <a:lvl2pPr lvl="1" algn="r">
              <a:buNone/>
              <a:defRPr sz="1333">
                <a:solidFill>
                  <a:schemeClr val="lt2"/>
                </a:solidFill>
                <a:latin typeface="Source Sans Pro"/>
                <a:ea typeface="Source Sans Pro"/>
                <a:cs typeface="Source Sans Pro"/>
                <a:sym typeface="Source Sans Pro"/>
              </a:defRPr>
            </a:lvl2pPr>
            <a:lvl3pPr lvl="2" algn="r">
              <a:buNone/>
              <a:defRPr sz="1333">
                <a:solidFill>
                  <a:schemeClr val="lt2"/>
                </a:solidFill>
                <a:latin typeface="Source Sans Pro"/>
                <a:ea typeface="Source Sans Pro"/>
                <a:cs typeface="Source Sans Pro"/>
                <a:sym typeface="Source Sans Pro"/>
              </a:defRPr>
            </a:lvl3pPr>
            <a:lvl4pPr lvl="3" algn="r">
              <a:buNone/>
              <a:defRPr sz="1333">
                <a:solidFill>
                  <a:schemeClr val="lt2"/>
                </a:solidFill>
                <a:latin typeface="Source Sans Pro"/>
                <a:ea typeface="Source Sans Pro"/>
                <a:cs typeface="Source Sans Pro"/>
                <a:sym typeface="Source Sans Pro"/>
              </a:defRPr>
            </a:lvl4pPr>
            <a:lvl5pPr lvl="4" algn="r">
              <a:buNone/>
              <a:defRPr sz="1333">
                <a:solidFill>
                  <a:schemeClr val="lt2"/>
                </a:solidFill>
                <a:latin typeface="Source Sans Pro"/>
                <a:ea typeface="Source Sans Pro"/>
                <a:cs typeface="Source Sans Pro"/>
                <a:sym typeface="Source Sans Pro"/>
              </a:defRPr>
            </a:lvl5pPr>
            <a:lvl6pPr lvl="5" algn="r">
              <a:buNone/>
              <a:defRPr sz="1333">
                <a:solidFill>
                  <a:schemeClr val="lt2"/>
                </a:solidFill>
                <a:latin typeface="Source Sans Pro"/>
                <a:ea typeface="Source Sans Pro"/>
                <a:cs typeface="Source Sans Pro"/>
                <a:sym typeface="Source Sans Pro"/>
              </a:defRPr>
            </a:lvl6pPr>
            <a:lvl7pPr lvl="6" algn="r">
              <a:buNone/>
              <a:defRPr sz="1333">
                <a:solidFill>
                  <a:schemeClr val="lt2"/>
                </a:solidFill>
                <a:latin typeface="Source Sans Pro"/>
                <a:ea typeface="Source Sans Pro"/>
                <a:cs typeface="Source Sans Pro"/>
                <a:sym typeface="Source Sans Pro"/>
              </a:defRPr>
            </a:lvl7pPr>
            <a:lvl8pPr lvl="7" algn="r">
              <a:buNone/>
              <a:defRPr sz="1333">
                <a:solidFill>
                  <a:schemeClr val="lt2"/>
                </a:solidFill>
                <a:latin typeface="Source Sans Pro"/>
                <a:ea typeface="Source Sans Pro"/>
                <a:cs typeface="Source Sans Pro"/>
                <a:sym typeface="Source Sans Pro"/>
              </a:defRPr>
            </a:lvl8pPr>
            <a:lvl9pPr lvl="8" algn="r">
              <a:buNone/>
              <a:defRPr sz="1333">
                <a:solidFill>
                  <a:schemeClr val="lt2"/>
                </a:solidFill>
                <a:latin typeface="Source Sans Pro"/>
                <a:ea typeface="Source Sans Pro"/>
                <a:cs typeface="Source Sans Pro"/>
                <a:sym typeface="Source Sans Pro"/>
              </a:defRPr>
            </a:lvl9pPr>
          </a:lstStyle>
          <a:p>
            <a:fld id="{00000000-1234-1234-1234-123412341234}" type="slidenum">
              <a:rPr lang="es-AR" smtClean="0"/>
              <a:pPr/>
              <a:t>‹Nº›</a:t>
            </a:fld>
            <a:endParaRPr lang="es-AR"/>
          </a:p>
        </p:txBody>
      </p:sp>
    </p:spTree>
    <p:extLst>
      <p:ext uri="{BB962C8B-B14F-4D97-AF65-F5344CB8AC3E}">
        <p14:creationId xmlns:p14="http://schemas.microsoft.com/office/powerpoint/2010/main" val="537990347"/>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hyperlink" Target="https://github.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hyperlink" Target="mailto:git@github.com" TargetMode="External"/><Relationship Id="rId4" Type="http://schemas.openxmlformats.org/officeDocument/2006/relationships/hyperlink" Target="mailto:tu_email@example.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hyperlink" Target="https://www.perforce.com/products/helix-core-apps/merge-diff-tool-p4merg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git-for-windows.github.io/"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hyperlink" Target="https://macromates.co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647833" y="352633"/>
            <a:ext cx="10911600" cy="1766000"/>
          </a:xfrm>
          <a:prstGeom prst="rect">
            <a:avLst/>
          </a:prstGeom>
        </p:spPr>
        <p:txBody>
          <a:bodyPr spcFirstLastPara="1" wrap="square" lIns="121900" tIns="121900" rIns="121900" bIns="121900" anchor="b" anchorCtr="0">
            <a:noAutofit/>
          </a:bodyPr>
          <a:lstStyle/>
          <a:p>
            <a:r>
              <a:rPr lang="es" dirty="0"/>
              <a:t>Ingeniería de Software 	3</a:t>
            </a:r>
            <a:endParaRPr dirty="0"/>
          </a:p>
        </p:txBody>
      </p:sp>
      <p:sp>
        <p:nvSpPr>
          <p:cNvPr id="59" name="Google Shape;59;p13"/>
          <p:cNvSpPr txBox="1">
            <a:spLocks noGrp="1"/>
          </p:cNvSpPr>
          <p:nvPr>
            <p:ph type="subTitle" idx="1"/>
          </p:nvPr>
        </p:nvSpPr>
        <p:spPr>
          <a:xfrm>
            <a:off x="647833" y="2118633"/>
            <a:ext cx="10911600" cy="1148000"/>
          </a:xfrm>
          <a:prstGeom prst="rect">
            <a:avLst/>
          </a:prstGeom>
        </p:spPr>
        <p:txBody>
          <a:bodyPr spcFirstLastPara="1" wrap="square" lIns="121900" tIns="121900" rIns="121900" bIns="121900" anchor="t" anchorCtr="0">
            <a:noAutofit/>
          </a:bodyPr>
          <a:lstStyle/>
          <a:p>
            <a:pPr marL="0" indent="0"/>
            <a:r>
              <a:rPr lang="es" dirty="0"/>
              <a:t>Titular: </a:t>
            </a:r>
            <a:r>
              <a:rPr lang="es-ES" dirty="0"/>
              <a:t>Fernando Bono	</a:t>
            </a:r>
            <a:endParaRPr dirty="0"/>
          </a:p>
          <a:p>
            <a:pPr marL="0" indent="0"/>
            <a:r>
              <a:rPr lang="es" dirty="0"/>
              <a:t>JTP: Ariel Schwindt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Creación de Repos 1: </a:t>
            </a:r>
            <a:br>
              <a:rPr lang="es-AR" dirty="0">
                <a:solidFill>
                  <a:schemeClr val="bg2"/>
                </a:solidFill>
                <a:latin typeface="Raleway" pitchFamily="2" charset="77"/>
              </a:rPr>
            </a:br>
            <a:r>
              <a:rPr lang="es-AR" sz="2000" dirty="0">
                <a:solidFill>
                  <a:schemeClr val="bg2"/>
                </a:solidFill>
                <a:latin typeface="Raleway" pitchFamily="2" charset="77"/>
              </a:rPr>
              <a:t>Crearlo en </a:t>
            </a:r>
            <a:r>
              <a:rPr lang="es-AR" sz="2000" dirty="0" err="1">
                <a:solidFill>
                  <a:schemeClr val="bg2"/>
                </a:solidFill>
                <a:latin typeface="Raleway" pitchFamily="2" charset="77"/>
              </a:rPr>
              <a:t>GitHib</a:t>
            </a:r>
            <a:r>
              <a:rPr lang="es-AR" sz="2000" dirty="0">
                <a:solidFill>
                  <a:schemeClr val="bg2"/>
                </a:solidFill>
                <a:latin typeface="Raleway" pitchFamily="2" charset="77"/>
              </a:rPr>
              <a:t>, clonarlo localmente y subir cambios</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319048"/>
            <a:ext cx="7496503" cy="5538952"/>
          </a:xfrm>
        </p:spPr>
        <p:txBody>
          <a:bodyPr/>
          <a:lstStyle/>
          <a:p>
            <a:r>
              <a:rPr lang="es-AR" sz="1050" dirty="0">
                <a:solidFill>
                  <a:schemeClr val="bg2"/>
                </a:solidFill>
                <a:latin typeface="Raleway" pitchFamily="2" charset="77"/>
              </a:rPr>
              <a:t>Crear Repo en GitHub y clonarlo localmente</a:t>
            </a:r>
          </a:p>
          <a:p>
            <a:pPr lvl="1">
              <a:lnSpc>
                <a:spcPct val="100000"/>
              </a:lnSpc>
            </a:pPr>
            <a:r>
              <a:rPr lang="es-AR" sz="1050" dirty="0">
                <a:solidFill>
                  <a:schemeClr val="bg2"/>
                </a:solidFill>
                <a:latin typeface="Raleway" pitchFamily="2" charset="77"/>
              </a:rPr>
              <a:t>Crear una cuenta en </a:t>
            </a:r>
            <a:r>
              <a:rPr lang="es-AR" sz="1050" dirty="0">
                <a:solidFill>
                  <a:schemeClr val="bg2"/>
                </a:solidFill>
                <a:latin typeface="Raleway" pitchFamily="2" charset="77"/>
                <a:hlinkClick r:id="rId4"/>
              </a:rPr>
              <a:t>https://github.com</a:t>
            </a:r>
            <a:endParaRPr lang="es-AR" sz="1050" dirty="0">
              <a:solidFill>
                <a:schemeClr val="bg2"/>
              </a:solidFill>
              <a:latin typeface="Raleway" pitchFamily="2" charset="77"/>
            </a:endParaRPr>
          </a:p>
          <a:p>
            <a:pPr lvl="1">
              <a:lnSpc>
                <a:spcPct val="100000"/>
              </a:lnSpc>
            </a:pPr>
            <a:r>
              <a:rPr lang="es-AR" sz="1050" dirty="0">
                <a:solidFill>
                  <a:schemeClr val="bg2"/>
                </a:solidFill>
                <a:latin typeface="Raleway" pitchFamily="2" charset="77"/>
              </a:rPr>
              <a:t>Crear un nuevo repositorio en dicha página con el </a:t>
            </a:r>
            <a:r>
              <a:rPr lang="es-AR" sz="1050" dirty="0" err="1">
                <a:solidFill>
                  <a:schemeClr val="bg2"/>
                </a:solidFill>
                <a:latin typeface="Raleway" pitchFamily="2" charset="77"/>
              </a:rPr>
              <a:t>Readme.md</a:t>
            </a:r>
            <a:r>
              <a:rPr lang="es-AR" sz="1050" dirty="0">
                <a:solidFill>
                  <a:schemeClr val="bg2"/>
                </a:solidFill>
                <a:latin typeface="Raleway" pitchFamily="2" charset="77"/>
              </a:rPr>
              <a:t> por defecto</a:t>
            </a:r>
          </a:p>
          <a:p>
            <a:endParaRPr lang="es-AR" sz="1050" dirty="0">
              <a:solidFill>
                <a:schemeClr val="bg2"/>
              </a:solidFill>
              <a:latin typeface="Raleway" pitchFamily="2" charset="77"/>
            </a:endParaRPr>
          </a:p>
          <a:p>
            <a:r>
              <a:rPr lang="es-AR" sz="1050" dirty="0">
                <a:solidFill>
                  <a:schemeClr val="bg2"/>
                </a:solidFill>
                <a:latin typeface="Raleway" pitchFamily="2" charset="77"/>
              </a:rPr>
              <a:t>Clonar el repo remoto en un nuevo directorio local</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clone URL</a:t>
            </a:r>
          </a:p>
          <a:p>
            <a:pPr marL="596900" lvl="1" indent="0">
              <a:buNone/>
            </a:pPr>
            <a:r>
              <a:rPr lang="es-AR" sz="800" dirty="0" err="1">
                <a:solidFill>
                  <a:schemeClr val="bg2"/>
                </a:solidFill>
                <a:latin typeface="Courier New" panose="02070309020205020404" pitchFamily="49" charset="0"/>
                <a:cs typeface="Courier New" panose="02070309020205020404" pitchFamily="49" charset="0"/>
              </a:rPr>
              <a:t>git</a:t>
            </a:r>
            <a:r>
              <a:rPr lang="es-AR" sz="800" dirty="0">
                <a:solidFill>
                  <a:schemeClr val="bg2"/>
                </a:solidFill>
                <a:latin typeface="Courier New" panose="02070309020205020404" pitchFamily="49" charset="0"/>
                <a:cs typeface="Courier New" panose="02070309020205020404" pitchFamily="49" charset="0"/>
              </a:rPr>
              <a:t> status</a:t>
            </a:r>
          </a:p>
          <a:p>
            <a:endParaRPr lang="es-AR" sz="1050" dirty="0">
              <a:solidFill>
                <a:schemeClr val="bg2"/>
              </a:solidFill>
              <a:latin typeface="Raleway" pitchFamily="2" charset="77"/>
            </a:endParaRPr>
          </a:p>
          <a:p>
            <a:r>
              <a:rPr lang="es-AR" sz="1050" dirty="0">
                <a:solidFill>
                  <a:schemeClr val="bg2"/>
                </a:solidFill>
                <a:latin typeface="Raleway" pitchFamily="2" charset="77"/>
              </a:rPr>
              <a:t>Editar archivo </a:t>
            </a:r>
            <a:r>
              <a:rPr lang="es-AR" sz="1050" dirty="0" err="1">
                <a:solidFill>
                  <a:schemeClr val="bg2"/>
                </a:solidFill>
                <a:latin typeface="Raleway" pitchFamily="2" charset="77"/>
              </a:rPr>
              <a:t>Readme.md</a:t>
            </a:r>
            <a:r>
              <a:rPr lang="es-AR" sz="1050" dirty="0">
                <a:solidFill>
                  <a:schemeClr val="bg2"/>
                </a:solidFill>
                <a:latin typeface="Raleway" pitchFamily="2" charset="77"/>
              </a:rPr>
              <a:t>, agregar algunas líneas con texto a dicho archivo.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status</a:t>
            </a: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a:p>
            <a:r>
              <a:rPr lang="es-AR" sz="1050" dirty="0">
                <a:solidFill>
                  <a:schemeClr val="bg2"/>
                </a:solidFill>
                <a:latin typeface="Raleway" pitchFamily="2" charset="77"/>
              </a:rPr>
              <a:t>Editar (crearlo si no existe) el archivo .</a:t>
            </a:r>
            <a:r>
              <a:rPr lang="es-AR" sz="1050" dirty="0" err="1">
                <a:solidFill>
                  <a:schemeClr val="bg2"/>
                </a:solidFill>
                <a:latin typeface="Raleway" pitchFamily="2" charset="77"/>
              </a:rPr>
              <a:t>gitignore</a:t>
            </a:r>
            <a:endParaRPr lang="es-AR" sz="1050" dirty="0">
              <a:solidFill>
                <a:schemeClr val="bg2"/>
              </a:solidFill>
              <a:latin typeface="Raleway" pitchFamily="2" charset="77"/>
            </a:endParaRPr>
          </a:p>
          <a:p>
            <a:r>
              <a:rPr lang="es-AR" sz="1050" dirty="0">
                <a:solidFill>
                  <a:schemeClr val="bg2"/>
                </a:solidFill>
                <a:latin typeface="Raleway" pitchFamily="2" charset="77"/>
              </a:rPr>
              <a:t>Agregar *.</a:t>
            </a:r>
            <a:r>
              <a:rPr lang="es-AR" sz="1050" dirty="0" err="1">
                <a:solidFill>
                  <a:schemeClr val="bg2"/>
                </a:solidFill>
                <a:latin typeface="Raleway" pitchFamily="2" charset="77"/>
              </a:rPr>
              <a:t>bak</a:t>
            </a:r>
            <a:endParaRPr lang="es-AR" sz="1050" dirty="0">
              <a:solidFill>
                <a:schemeClr val="bg2"/>
              </a:solidFill>
              <a:latin typeface="Raleway" pitchFamily="2" charset="77"/>
            </a:endParaRPr>
          </a:p>
          <a:p>
            <a:r>
              <a:rPr lang="es-AR" sz="1050" dirty="0">
                <a:solidFill>
                  <a:schemeClr val="bg2"/>
                </a:solidFill>
                <a:latin typeface="Raleway" pitchFamily="2" charset="77"/>
              </a:rPr>
              <a:t>Crear un </a:t>
            </a:r>
            <a:r>
              <a:rPr lang="es-AR" sz="1050" dirty="0" err="1">
                <a:solidFill>
                  <a:schemeClr val="bg2"/>
                </a:solidFill>
                <a:latin typeface="Raleway" pitchFamily="2" charset="77"/>
              </a:rPr>
              <a:t>commit</a:t>
            </a:r>
            <a:r>
              <a:rPr lang="es-AR" sz="1050" dirty="0">
                <a:solidFill>
                  <a:schemeClr val="bg2"/>
                </a:solidFill>
                <a:latin typeface="Raleway" pitchFamily="2" charset="77"/>
              </a:rPr>
              <a:t> y proveer un mensaje descriptivo.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add</a:t>
            </a:r>
            <a:r>
              <a:rPr lang="es-AR" sz="900" dirty="0">
                <a:solidFill>
                  <a:schemeClr val="bg2"/>
                </a:solidFill>
                <a:latin typeface="Courier New" panose="02070309020205020404" pitchFamily="49" charset="0"/>
                <a:cs typeface="Courier New" panose="02070309020205020404" pitchFamily="49" charset="0"/>
              </a:rPr>
              <a:t> .</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commit</a:t>
            </a:r>
            <a:r>
              <a:rPr lang="es-AR" sz="900" dirty="0">
                <a:solidFill>
                  <a:schemeClr val="bg2"/>
                </a:solidFill>
                <a:latin typeface="Courier New" panose="02070309020205020404" pitchFamily="49" charset="0"/>
                <a:cs typeface="Courier New" panose="02070309020205020404" pitchFamily="49" charset="0"/>
              </a:rPr>
              <a:t> –m “Texto”</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status</a:t>
            </a:r>
            <a:endParaRPr lang="es-AR" sz="1050" dirty="0">
              <a:solidFill>
                <a:schemeClr val="bg2"/>
              </a:solidFill>
              <a:latin typeface="Raleway" pitchFamily="2" charset="77"/>
            </a:endParaRPr>
          </a:p>
          <a:p>
            <a:r>
              <a:rPr lang="es-AR" sz="1050" dirty="0">
                <a:solidFill>
                  <a:schemeClr val="bg2"/>
                </a:solidFill>
                <a:latin typeface="Raleway" pitchFamily="2" charset="77"/>
              </a:rPr>
              <a:t>Hacer un </a:t>
            </a:r>
            <a:r>
              <a:rPr lang="es-AR" sz="1050" dirty="0" err="1">
                <a:solidFill>
                  <a:schemeClr val="bg2"/>
                </a:solidFill>
                <a:latin typeface="Raleway" pitchFamily="2" charset="77"/>
              </a:rPr>
              <a:t>push</a:t>
            </a:r>
            <a:r>
              <a:rPr lang="es-AR" sz="1050" dirty="0">
                <a:solidFill>
                  <a:schemeClr val="bg2"/>
                </a:solidFill>
                <a:latin typeface="Raleway" pitchFamily="2" charset="77"/>
              </a:rPr>
              <a:t> al repositorio remoto.</a:t>
            </a:r>
            <a:endParaRPr lang="es-AR" sz="900" dirty="0">
              <a:solidFill>
                <a:schemeClr val="bg2"/>
              </a:solidFill>
              <a:latin typeface="Courier New" panose="02070309020205020404" pitchFamily="49" charset="0"/>
              <a:cs typeface="Courier New" panose="02070309020205020404" pitchFamily="49" charset="0"/>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push</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origin</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main</a:t>
            </a:r>
            <a:endParaRPr lang="es-AR" sz="900" dirty="0">
              <a:solidFill>
                <a:schemeClr val="bg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58177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Creación de Clave SSH</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sz="1050" dirty="0">
                <a:solidFill>
                  <a:schemeClr val="bg2"/>
                </a:solidFill>
                <a:latin typeface="Raleway" pitchFamily="2" charset="77"/>
              </a:rPr>
              <a:t>Ir al directorio </a:t>
            </a:r>
            <a:r>
              <a:rPr lang="es-AR" sz="1050" dirty="0" err="1">
                <a:solidFill>
                  <a:schemeClr val="bg2"/>
                </a:solidFill>
                <a:latin typeface="Raleway" pitchFamily="2" charset="77"/>
              </a:rPr>
              <a:t>ssh</a:t>
            </a:r>
            <a:r>
              <a:rPr lang="es-AR" sz="1050" dirty="0">
                <a:solidFill>
                  <a:schemeClr val="bg2"/>
                </a:solidFill>
                <a:latin typeface="Raleway" pitchFamily="2" charset="77"/>
              </a:rPr>
              <a:t> y generar una clave usando el mail de la cuenta de GitHub</a:t>
            </a:r>
          </a:p>
          <a:p>
            <a:pPr marL="114300" indent="0">
              <a:buNone/>
            </a:pP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a:solidFill>
                  <a:schemeClr val="bg2"/>
                </a:solidFill>
                <a:latin typeface="Courier New" panose="02070309020205020404" pitchFamily="49" charset="0"/>
                <a:cs typeface="Courier New" panose="02070309020205020404" pitchFamily="49" charset="0"/>
              </a:rPr>
              <a:t>cd ~/.</a:t>
            </a:r>
            <a:r>
              <a:rPr lang="es-AR" sz="1050" dirty="0" err="1">
                <a:solidFill>
                  <a:schemeClr val="bg2"/>
                </a:solidFill>
                <a:latin typeface="Courier New" panose="02070309020205020404" pitchFamily="49" charset="0"/>
                <a:cs typeface="Courier New" panose="02070309020205020404" pitchFamily="49" charset="0"/>
              </a:rPr>
              <a:t>ssh</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ls</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ssh-keygen</a:t>
            </a:r>
            <a:r>
              <a:rPr lang="es-AR" sz="1050" dirty="0">
                <a:solidFill>
                  <a:schemeClr val="bg2"/>
                </a:solidFill>
                <a:latin typeface="Courier New" panose="02070309020205020404" pitchFamily="49" charset="0"/>
                <a:cs typeface="Courier New" panose="02070309020205020404" pitchFamily="49" charset="0"/>
              </a:rPr>
              <a:t> -t </a:t>
            </a:r>
            <a:r>
              <a:rPr lang="es-AR" sz="1050" dirty="0" err="1">
                <a:solidFill>
                  <a:schemeClr val="bg2"/>
                </a:solidFill>
                <a:latin typeface="Courier New" panose="02070309020205020404" pitchFamily="49" charset="0"/>
                <a:cs typeface="Courier New" panose="02070309020205020404" pitchFamily="49" charset="0"/>
              </a:rPr>
              <a:t>rsa</a:t>
            </a:r>
            <a:r>
              <a:rPr lang="es-AR" sz="1050" dirty="0">
                <a:solidFill>
                  <a:schemeClr val="bg2"/>
                </a:solidFill>
                <a:latin typeface="Courier New" panose="02070309020205020404" pitchFamily="49" charset="0"/>
                <a:cs typeface="Courier New" panose="02070309020205020404" pitchFamily="49" charset="0"/>
              </a:rPr>
              <a:t> -b 4096 -C </a:t>
            </a:r>
            <a:r>
              <a:rPr lang="es-AR" sz="1050" dirty="0">
                <a:solidFill>
                  <a:schemeClr val="bg2"/>
                </a:solidFill>
                <a:latin typeface="Courier New" panose="02070309020205020404" pitchFamily="49" charset="0"/>
                <a:cs typeface="Courier New" panose="02070309020205020404" pitchFamily="49" charset="0"/>
                <a:hlinkClick r:id="rId4"/>
              </a:rPr>
              <a:t>tu_email@example.com</a:t>
            </a: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endParaRPr lang="es-AR" sz="1050" dirty="0">
              <a:solidFill>
                <a:schemeClr val="bg2"/>
              </a:solidFill>
              <a:latin typeface="Courier New" panose="02070309020205020404" pitchFamily="49" charset="0"/>
              <a:cs typeface="Courier New" panose="02070309020205020404" pitchFamily="49" charset="0"/>
            </a:endParaRPr>
          </a:p>
          <a:p>
            <a:pPr marL="114300" indent="0">
              <a:buNone/>
            </a:pPr>
            <a:endParaRPr lang="es-AR" sz="1050" dirty="0">
              <a:solidFill>
                <a:schemeClr val="bg2"/>
              </a:solidFill>
              <a:latin typeface="Raleway" pitchFamily="2" charset="77"/>
            </a:endParaRPr>
          </a:p>
          <a:p>
            <a:r>
              <a:rPr lang="es-AR" sz="1050" dirty="0">
                <a:solidFill>
                  <a:schemeClr val="bg2"/>
                </a:solidFill>
                <a:latin typeface="Raleway" pitchFamily="2" charset="77"/>
              </a:rPr>
              <a:t>Abrir el archivo </a:t>
            </a:r>
            <a:r>
              <a:rPr lang="es-AR" sz="1050" dirty="0" err="1">
                <a:solidFill>
                  <a:schemeClr val="bg2"/>
                </a:solidFill>
                <a:latin typeface="Raleway" pitchFamily="2" charset="77"/>
              </a:rPr>
              <a:t>id_rsa.pub</a:t>
            </a:r>
            <a:r>
              <a:rPr lang="es-AR" sz="1050" dirty="0">
                <a:solidFill>
                  <a:schemeClr val="bg2"/>
                </a:solidFill>
                <a:latin typeface="Raleway" pitchFamily="2" charset="77"/>
              </a:rPr>
              <a:t> con el editor y copiar todo el contenido</a:t>
            </a:r>
          </a:p>
          <a:p>
            <a:pPr marL="114300" indent="0">
              <a:buNone/>
            </a:pPr>
            <a:endParaRPr lang="es-AR" sz="1050" dirty="0">
              <a:solidFill>
                <a:schemeClr val="bg2"/>
              </a:solidFill>
              <a:latin typeface="Raleway" pitchFamily="2" charset="77"/>
              <a:cs typeface="Courier New" panose="02070309020205020404" pitchFamily="49" charset="0"/>
            </a:endParaRPr>
          </a:p>
          <a:p>
            <a:pPr marL="114300" indent="0">
              <a:buNone/>
            </a:pPr>
            <a:r>
              <a:rPr lang="es-AR" sz="1050" dirty="0" err="1">
                <a:solidFill>
                  <a:schemeClr val="bg2"/>
                </a:solidFill>
                <a:latin typeface="Courier New" panose="02070309020205020404" pitchFamily="49" charset="0"/>
                <a:cs typeface="Courier New" panose="02070309020205020404" pitchFamily="49" charset="0"/>
              </a:rPr>
              <a:t>npp</a:t>
            </a:r>
            <a:r>
              <a:rPr lang="es-AR" sz="1050" dirty="0">
                <a:solidFill>
                  <a:schemeClr val="bg2"/>
                </a:solidFill>
                <a:latin typeface="Courier New" panose="02070309020205020404" pitchFamily="49" charset="0"/>
                <a:cs typeface="Courier New" panose="02070309020205020404" pitchFamily="49" charset="0"/>
              </a:rPr>
              <a:t> ~/.</a:t>
            </a:r>
            <a:r>
              <a:rPr lang="es-AR" sz="1050" dirty="0" err="1">
                <a:solidFill>
                  <a:schemeClr val="bg2"/>
                </a:solidFill>
                <a:latin typeface="Courier New" panose="02070309020205020404" pitchFamily="49" charset="0"/>
                <a:cs typeface="Courier New" panose="02070309020205020404" pitchFamily="49" charset="0"/>
              </a:rPr>
              <a:t>ssh</a:t>
            </a:r>
            <a:r>
              <a:rPr lang="es-AR" sz="1050" dirty="0">
                <a:solidFill>
                  <a:schemeClr val="bg2"/>
                </a:solidFill>
                <a:latin typeface="Courier New" panose="02070309020205020404" pitchFamily="49" charset="0"/>
                <a:cs typeface="Courier New" panose="02070309020205020404" pitchFamily="49" charset="0"/>
              </a:rPr>
              <a:t>/</a:t>
            </a:r>
            <a:r>
              <a:rPr lang="es-AR" sz="1050" dirty="0" err="1">
                <a:solidFill>
                  <a:schemeClr val="bg2"/>
                </a:solidFill>
                <a:latin typeface="Courier New" panose="02070309020205020404" pitchFamily="49" charset="0"/>
                <a:cs typeface="Courier New" panose="02070309020205020404" pitchFamily="49" charset="0"/>
              </a:rPr>
              <a:t>id_rsa.pub</a:t>
            </a:r>
            <a:endParaRPr lang="es-AR" sz="1050" dirty="0">
              <a:solidFill>
                <a:schemeClr val="bg2"/>
              </a:solidFill>
              <a:latin typeface="Courier New" panose="02070309020205020404" pitchFamily="49" charset="0"/>
              <a:cs typeface="Courier New" panose="02070309020205020404" pitchFamily="49" charset="0"/>
            </a:endParaRPr>
          </a:p>
          <a:p>
            <a:endParaRPr lang="es-AR" sz="1050" dirty="0">
              <a:solidFill>
                <a:schemeClr val="bg2"/>
              </a:solidFill>
              <a:latin typeface="Raleway" pitchFamily="2" charset="77"/>
            </a:endParaRPr>
          </a:p>
          <a:p>
            <a:r>
              <a:rPr lang="es-AR" sz="1050" dirty="0">
                <a:solidFill>
                  <a:schemeClr val="bg2"/>
                </a:solidFill>
                <a:latin typeface="Raleway" pitchFamily="2" charset="77"/>
              </a:rPr>
              <a:t>En la cuenta de GitHub ir a </a:t>
            </a:r>
            <a:r>
              <a:rPr lang="es-AR" sz="1050" dirty="0" err="1">
                <a:solidFill>
                  <a:schemeClr val="bg2"/>
                </a:solidFill>
                <a:latin typeface="Raleway" pitchFamily="2" charset="77"/>
              </a:rPr>
              <a:t>Settings</a:t>
            </a:r>
            <a:r>
              <a:rPr lang="es-AR" sz="1050" dirty="0">
                <a:solidFill>
                  <a:schemeClr val="bg2"/>
                </a:solidFill>
                <a:latin typeface="Raleway" pitchFamily="2" charset="77"/>
              </a:rPr>
              <a:t> SSH y crear una nueva clave con el contenido copiado.</a:t>
            </a:r>
            <a:endParaRPr lang="es-AR" sz="900" dirty="0">
              <a:solidFill>
                <a:schemeClr val="bg2"/>
              </a:solidFill>
              <a:latin typeface="Raleway" pitchFamily="2" charset="77"/>
            </a:endParaRPr>
          </a:p>
          <a:p>
            <a:endParaRPr lang="es-AR" sz="1050" dirty="0">
              <a:solidFill>
                <a:schemeClr val="bg2"/>
              </a:solidFill>
              <a:latin typeface="Raleway" pitchFamily="2" charset="77"/>
            </a:endParaRPr>
          </a:p>
          <a:p>
            <a:r>
              <a:rPr lang="es-AR" sz="1050" dirty="0">
                <a:solidFill>
                  <a:schemeClr val="bg2"/>
                </a:solidFill>
                <a:latin typeface="Raleway" pitchFamily="2" charset="77"/>
              </a:rPr>
              <a:t>Verificar </a:t>
            </a:r>
            <a:r>
              <a:rPr lang="es-AR" sz="1050" dirty="0" err="1">
                <a:solidFill>
                  <a:schemeClr val="bg2"/>
                </a:solidFill>
                <a:latin typeface="Raleway" pitchFamily="2" charset="77"/>
              </a:rPr>
              <a:t>conexion</a:t>
            </a:r>
            <a:endParaRPr lang="es-AR" sz="1050" dirty="0">
              <a:solidFill>
                <a:schemeClr val="bg2"/>
              </a:solidFill>
              <a:latin typeface="Raleway" pitchFamily="2" charset="77"/>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ssh</a:t>
            </a:r>
            <a:r>
              <a:rPr lang="es-AR" sz="900" dirty="0">
                <a:solidFill>
                  <a:schemeClr val="bg2"/>
                </a:solidFill>
                <a:latin typeface="Courier New" panose="02070309020205020404" pitchFamily="49" charset="0"/>
                <a:cs typeface="Courier New" panose="02070309020205020404" pitchFamily="49" charset="0"/>
              </a:rPr>
              <a:t> -T </a:t>
            </a:r>
            <a:r>
              <a:rPr lang="es-AR" sz="900" dirty="0">
                <a:solidFill>
                  <a:schemeClr val="bg2"/>
                </a:solidFill>
                <a:latin typeface="Courier New" panose="02070309020205020404" pitchFamily="49" charset="0"/>
                <a:cs typeface="Courier New" panose="02070309020205020404" pitchFamily="49" charset="0"/>
                <a:hlinkClick r:id="rId5"/>
              </a:rPr>
              <a:t>git@github.com</a:t>
            </a:r>
            <a:endParaRPr lang="es-AR" sz="900" dirty="0">
              <a:solidFill>
                <a:schemeClr val="bg2"/>
              </a:solidFill>
              <a:latin typeface="Courier New" panose="02070309020205020404" pitchFamily="49" charset="0"/>
              <a:cs typeface="Courier New" panose="02070309020205020404" pitchFamily="49" charset="0"/>
            </a:endParaRP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a:p>
            <a:r>
              <a:rPr lang="es-AR" sz="983" dirty="0">
                <a:solidFill>
                  <a:schemeClr val="bg2"/>
                </a:solidFill>
                <a:latin typeface="Raleway" pitchFamily="2" charset="77"/>
              </a:rPr>
              <a:t>Intentar nuevamente el </a:t>
            </a:r>
            <a:r>
              <a:rPr lang="es-AR" sz="983" dirty="0" err="1">
                <a:solidFill>
                  <a:schemeClr val="bg2"/>
                </a:solidFill>
                <a:latin typeface="Raleway" pitchFamily="2" charset="77"/>
              </a:rPr>
              <a:t>push</a:t>
            </a:r>
            <a:endParaRPr lang="es-AR" sz="983" dirty="0">
              <a:solidFill>
                <a:schemeClr val="bg2"/>
              </a:solidFill>
              <a:latin typeface="Raleway" pitchFamily="2" charset="77"/>
            </a:endParaRPr>
          </a:p>
          <a:p>
            <a:pPr marL="596900" lvl="1" indent="0">
              <a:buNone/>
            </a:pPr>
            <a:endParaRPr lang="es-AR" sz="900" dirty="0">
              <a:solidFill>
                <a:schemeClr val="bg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806401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19018" cy="1325563"/>
          </a:xfrm>
        </p:spPr>
        <p:txBody>
          <a:bodyPr/>
          <a:lstStyle/>
          <a:p>
            <a:r>
              <a:rPr lang="es-AR" dirty="0">
                <a:solidFill>
                  <a:schemeClr val="bg2"/>
                </a:solidFill>
                <a:latin typeface="Raleway" pitchFamily="2" charset="77"/>
              </a:rPr>
              <a:t>Creación de Repos 2: </a:t>
            </a:r>
            <a:br>
              <a:rPr lang="es-AR" dirty="0">
                <a:solidFill>
                  <a:schemeClr val="bg2"/>
                </a:solidFill>
                <a:latin typeface="Raleway" pitchFamily="2" charset="77"/>
              </a:rPr>
            </a:br>
            <a:r>
              <a:rPr lang="es-AR" sz="2000" dirty="0">
                <a:solidFill>
                  <a:schemeClr val="bg2"/>
                </a:solidFill>
                <a:latin typeface="Raleway" pitchFamily="2" charset="77"/>
              </a:rPr>
              <a:t>Crearlo en </a:t>
            </a:r>
            <a:r>
              <a:rPr lang="es-AR" sz="2000" dirty="0" err="1">
                <a:solidFill>
                  <a:schemeClr val="bg2"/>
                </a:solidFill>
                <a:latin typeface="Raleway" pitchFamily="2" charset="77"/>
              </a:rPr>
              <a:t>GitHib</a:t>
            </a:r>
            <a:r>
              <a:rPr lang="es-AR" sz="2000" dirty="0">
                <a:solidFill>
                  <a:schemeClr val="bg2"/>
                </a:solidFill>
                <a:latin typeface="Raleway" pitchFamily="2" charset="77"/>
              </a:rPr>
              <a:t>, clonarlo localmente y subir cambios</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236467"/>
            <a:ext cx="7496503" cy="5538952"/>
          </a:xfrm>
        </p:spPr>
        <p:txBody>
          <a:bodyPr/>
          <a:lstStyle/>
          <a:p>
            <a:r>
              <a:rPr lang="es-AR" sz="1200" dirty="0">
                <a:solidFill>
                  <a:schemeClr val="bg2"/>
                </a:solidFill>
                <a:latin typeface="Raleway" pitchFamily="2" charset="77"/>
              </a:rPr>
              <a:t>Crear Repo local y subirlo a GitHub</a:t>
            </a:r>
          </a:p>
          <a:p>
            <a:pPr lvl="1"/>
            <a:r>
              <a:rPr lang="es-AR" sz="1000" dirty="0">
                <a:solidFill>
                  <a:schemeClr val="bg2"/>
                </a:solidFill>
                <a:latin typeface="Raleway" pitchFamily="2" charset="77"/>
              </a:rPr>
              <a:t>Crear un repositorio local en un nuevo directorio.</a:t>
            </a:r>
            <a:endParaRPr lang="es-AR" sz="1050" dirty="0">
              <a:solidFill>
                <a:schemeClr val="bg2"/>
              </a:solidFill>
              <a:latin typeface="Raleway" pitchFamily="2" charset="77"/>
            </a:endParaRP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mkdir</a:t>
            </a:r>
            <a:r>
              <a:rPr lang="es-AR" sz="900" dirty="0">
                <a:solidFill>
                  <a:schemeClr val="bg2"/>
                </a:solidFill>
                <a:latin typeface="Courier New" panose="02070309020205020404" pitchFamily="49" charset="0"/>
                <a:cs typeface="Courier New" panose="02070309020205020404" pitchFamily="49" charset="0"/>
              </a:rPr>
              <a:t> demo2tp01</a:t>
            </a:r>
          </a:p>
          <a:p>
            <a:pPr marL="596900" lvl="1" indent="0">
              <a:buNone/>
            </a:pPr>
            <a:r>
              <a:rPr lang="es-AR" sz="900" dirty="0">
                <a:solidFill>
                  <a:schemeClr val="bg2"/>
                </a:solidFill>
                <a:latin typeface="Courier New" panose="02070309020205020404" pitchFamily="49" charset="0"/>
                <a:cs typeface="Courier New" panose="02070309020205020404" pitchFamily="49" charset="0"/>
              </a:rPr>
              <a:t>cd demo2tp01</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init</a:t>
            </a:r>
            <a:endParaRPr lang="es-AR" sz="900" dirty="0">
              <a:solidFill>
                <a:schemeClr val="bg2"/>
              </a:solidFill>
              <a:latin typeface="Courier New" panose="02070309020205020404" pitchFamily="49" charset="0"/>
              <a:cs typeface="Courier New" panose="02070309020205020404" pitchFamily="49" charset="0"/>
            </a:endParaRPr>
          </a:p>
          <a:p>
            <a:pPr lvl="1"/>
            <a:r>
              <a:rPr lang="es-AR" sz="1000" dirty="0">
                <a:solidFill>
                  <a:schemeClr val="bg2"/>
                </a:solidFill>
                <a:latin typeface="Raleway" pitchFamily="2" charset="77"/>
              </a:rPr>
              <a:t>Agregar archivo </a:t>
            </a:r>
            <a:r>
              <a:rPr lang="es-AR" sz="1000" dirty="0" err="1">
                <a:solidFill>
                  <a:schemeClr val="bg2"/>
                </a:solidFill>
                <a:latin typeface="Raleway" pitchFamily="2" charset="77"/>
              </a:rPr>
              <a:t>Readme.md</a:t>
            </a:r>
            <a:r>
              <a:rPr lang="es-AR" sz="1000" dirty="0">
                <a:solidFill>
                  <a:schemeClr val="bg2"/>
                </a:solidFill>
                <a:latin typeface="Raleway" pitchFamily="2" charset="77"/>
              </a:rPr>
              <a:t>, agregar algunas líneas con texto a dicho archivo.</a:t>
            </a:r>
          </a:p>
          <a:p>
            <a:pPr lvl="1"/>
            <a:r>
              <a:rPr lang="es-AR" sz="1000" dirty="0">
                <a:solidFill>
                  <a:schemeClr val="bg2"/>
                </a:solidFill>
                <a:latin typeface="Raleway" pitchFamily="2" charset="77"/>
              </a:rPr>
              <a:t>Crear archivo .</a:t>
            </a:r>
            <a:r>
              <a:rPr lang="es-AR" sz="1000" dirty="0" err="1">
                <a:solidFill>
                  <a:schemeClr val="bg2"/>
                </a:solidFill>
                <a:latin typeface="Raleway" pitchFamily="2" charset="77"/>
              </a:rPr>
              <a:t>gitignore</a:t>
            </a:r>
            <a:endParaRPr lang="es-AR" sz="1000" dirty="0">
              <a:solidFill>
                <a:schemeClr val="bg2"/>
              </a:solidFill>
              <a:latin typeface="Raleway" pitchFamily="2" charset="77"/>
            </a:endParaRPr>
          </a:p>
          <a:p>
            <a:pPr lvl="1"/>
            <a:r>
              <a:rPr lang="es-AR" sz="1000" dirty="0">
                <a:solidFill>
                  <a:schemeClr val="bg2"/>
                </a:solidFill>
                <a:latin typeface="Raleway" pitchFamily="2" charset="77"/>
              </a:rPr>
              <a:t>Crear un </a:t>
            </a:r>
            <a:r>
              <a:rPr lang="es-AR" sz="1000" dirty="0" err="1">
                <a:solidFill>
                  <a:schemeClr val="bg2"/>
                </a:solidFill>
                <a:latin typeface="Raleway" pitchFamily="2" charset="77"/>
              </a:rPr>
              <a:t>commit</a:t>
            </a:r>
            <a:r>
              <a:rPr lang="es-AR" sz="1000" dirty="0">
                <a:solidFill>
                  <a:schemeClr val="bg2"/>
                </a:solidFill>
                <a:latin typeface="Raleway" pitchFamily="2" charset="77"/>
              </a:rPr>
              <a:t> y proveer un mensaje descriptivo</a:t>
            </a:r>
            <a:r>
              <a:rPr lang="es-AR" sz="1050" dirty="0">
                <a:solidFill>
                  <a:schemeClr val="bg2"/>
                </a:solidFill>
                <a:latin typeface="Raleway" pitchFamily="2" charset="77"/>
              </a:rPr>
              <a:t>.</a:t>
            </a:r>
          </a:p>
          <a:p>
            <a:pPr marL="596900" lvl="1" indent="0">
              <a:buNone/>
            </a:pPr>
            <a:r>
              <a:rPr lang="es-AR" sz="900" dirty="0" err="1">
                <a:solidFill>
                  <a:schemeClr val="bg2"/>
                </a:solidFill>
                <a:latin typeface="Courier New" panose="02070309020205020404" pitchFamily="49" charset="0"/>
                <a:cs typeface="Courier New" panose="02070309020205020404" pitchFamily="49" charset="0"/>
              </a:rPr>
              <a:t>git</a:t>
            </a:r>
            <a:r>
              <a:rPr lang="es-AR" sz="900" dirty="0">
                <a:solidFill>
                  <a:schemeClr val="bg2"/>
                </a:solidFill>
                <a:latin typeface="Courier New" panose="02070309020205020404" pitchFamily="49" charset="0"/>
                <a:cs typeface="Courier New" panose="02070309020205020404" pitchFamily="49" charset="0"/>
              </a:rPr>
              <a:t> </a:t>
            </a:r>
            <a:r>
              <a:rPr lang="es-AR" sz="900" dirty="0" err="1">
                <a:solidFill>
                  <a:schemeClr val="bg2"/>
                </a:solidFill>
                <a:latin typeface="Courier New" panose="02070309020205020404" pitchFamily="49" charset="0"/>
                <a:cs typeface="Courier New" panose="02070309020205020404" pitchFamily="49" charset="0"/>
              </a:rPr>
              <a:t>add</a:t>
            </a:r>
            <a:r>
              <a:rPr lang="es-AR" sz="900" dirty="0">
                <a:solidFill>
                  <a:schemeClr val="bg2"/>
                </a:solidFill>
                <a:latin typeface="Courier New" panose="02070309020205020404" pitchFamily="49" charset="0"/>
                <a:cs typeface="Courier New" panose="02070309020205020404" pitchFamily="49" charset="0"/>
              </a:rPr>
              <a:t> .</a:t>
            </a:r>
          </a:p>
          <a:p>
            <a:pPr marL="596900" lvl="1" indent="0">
              <a:buNone/>
            </a:pPr>
            <a:r>
              <a:rPr lang="es-AR" sz="800" dirty="0" err="1">
                <a:solidFill>
                  <a:schemeClr val="bg2"/>
                </a:solidFill>
                <a:latin typeface="Courier New" panose="02070309020205020404" pitchFamily="49" charset="0"/>
                <a:cs typeface="Courier New" panose="02070309020205020404" pitchFamily="49" charset="0"/>
              </a:rPr>
              <a:t>git</a:t>
            </a:r>
            <a:r>
              <a:rPr lang="es-AR" sz="800" dirty="0">
                <a:solidFill>
                  <a:schemeClr val="bg2"/>
                </a:solidFill>
                <a:latin typeface="Courier New" panose="02070309020205020404" pitchFamily="49" charset="0"/>
                <a:cs typeface="Courier New" panose="02070309020205020404" pitchFamily="49" charset="0"/>
              </a:rPr>
              <a:t> </a:t>
            </a:r>
            <a:r>
              <a:rPr lang="es-AR" sz="800" dirty="0" err="1">
                <a:solidFill>
                  <a:schemeClr val="bg2"/>
                </a:solidFill>
                <a:latin typeface="Courier New" panose="02070309020205020404" pitchFamily="49" charset="0"/>
                <a:cs typeface="Courier New" panose="02070309020205020404" pitchFamily="49" charset="0"/>
              </a:rPr>
              <a:t>commit</a:t>
            </a:r>
            <a:r>
              <a:rPr lang="es-AR" sz="800" dirty="0">
                <a:solidFill>
                  <a:schemeClr val="bg2"/>
                </a:solidFill>
                <a:latin typeface="Courier New" panose="02070309020205020404" pitchFamily="49" charset="0"/>
                <a:cs typeface="Courier New" panose="02070309020205020404" pitchFamily="49" charset="0"/>
              </a:rPr>
              <a:t> -m “Texto”</a:t>
            </a:r>
          </a:p>
          <a:p>
            <a:pPr lvl="1"/>
            <a:r>
              <a:rPr lang="es-AR" sz="1200" dirty="0">
                <a:solidFill>
                  <a:schemeClr val="bg2"/>
                </a:solidFill>
                <a:latin typeface="Raleway" pitchFamily="2" charset="77"/>
              </a:rPr>
              <a:t> </a:t>
            </a:r>
            <a:r>
              <a:rPr lang="es-AR" sz="1000" dirty="0">
                <a:solidFill>
                  <a:schemeClr val="bg2"/>
                </a:solidFill>
                <a:latin typeface="Raleway" pitchFamily="2" charset="77"/>
              </a:rPr>
              <a:t>Crear repo en </a:t>
            </a:r>
            <a:r>
              <a:rPr lang="es-AR" sz="1000" dirty="0" err="1">
                <a:solidFill>
                  <a:schemeClr val="bg2"/>
                </a:solidFill>
                <a:latin typeface="Raleway" pitchFamily="2" charset="77"/>
              </a:rPr>
              <a:t>github</a:t>
            </a:r>
            <a:endParaRPr lang="es-AR" sz="1000" dirty="0">
              <a:solidFill>
                <a:schemeClr val="bg2"/>
              </a:solidFill>
              <a:latin typeface="Raleway" pitchFamily="2" charset="77"/>
            </a:endParaRPr>
          </a:p>
          <a:p>
            <a:pPr lvl="1"/>
            <a:r>
              <a:rPr lang="es-AR" sz="1000" dirty="0">
                <a:solidFill>
                  <a:schemeClr val="bg2"/>
                </a:solidFill>
                <a:latin typeface="Raleway" pitchFamily="2" charset="77"/>
              </a:rPr>
              <a:t>Asociar local con remoto:</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remote </a:t>
            </a:r>
            <a:r>
              <a:rPr lang="es-AR" sz="1000" dirty="0" err="1">
                <a:solidFill>
                  <a:schemeClr val="bg2"/>
                </a:solidFill>
                <a:latin typeface="Courier New" panose="02070309020205020404" pitchFamily="49" charset="0"/>
                <a:cs typeface="Courier New" panose="02070309020205020404" pitchFamily="49" charset="0"/>
              </a:rPr>
              <a:t>add</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origin</a:t>
            </a:r>
            <a:r>
              <a:rPr lang="es-AR" sz="1000" dirty="0">
                <a:solidFill>
                  <a:schemeClr val="bg2"/>
                </a:solidFill>
                <a:latin typeface="Courier New" panose="02070309020205020404" pitchFamily="49" charset="0"/>
                <a:cs typeface="Courier New" panose="02070309020205020404" pitchFamily="49" charset="0"/>
              </a:rPr>
              <a:t> &lt;</a:t>
            </a:r>
            <a:r>
              <a:rPr lang="es-AR" sz="1000" dirty="0" err="1">
                <a:solidFill>
                  <a:schemeClr val="bg2"/>
                </a:solidFill>
                <a:latin typeface="Courier New" panose="02070309020205020404" pitchFamily="49" charset="0"/>
                <a:cs typeface="Courier New" panose="02070309020205020404" pitchFamily="49" charset="0"/>
              </a:rPr>
              <a:t>URL_del_repositorio_GitHub</a:t>
            </a:r>
            <a:r>
              <a:rPr lang="es-AR" sz="1000" dirty="0">
                <a:solidFill>
                  <a:schemeClr val="bg2"/>
                </a:solidFill>
                <a:latin typeface="Courier New" panose="02070309020205020404" pitchFamily="49" charset="0"/>
                <a:cs typeface="Courier New" panose="02070309020205020404" pitchFamily="49" charset="0"/>
              </a:rPr>
              <a:t>&gt;</a:t>
            </a: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branch</a:t>
            </a:r>
            <a:r>
              <a:rPr lang="es-AR" sz="1000" dirty="0">
                <a:solidFill>
                  <a:schemeClr val="bg2"/>
                </a:solidFill>
                <a:latin typeface="Courier New" panose="02070309020205020404" pitchFamily="49" charset="0"/>
                <a:cs typeface="Courier New" panose="02070309020205020404" pitchFamily="49" charset="0"/>
              </a:rPr>
              <a:t> –M </a:t>
            </a:r>
            <a:r>
              <a:rPr lang="es-AR" sz="1000" dirty="0" err="1">
                <a:solidFill>
                  <a:schemeClr val="bg2"/>
                </a:solidFill>
                <a:latin typeface="Courier New" panose="02070309020205020404" pitchFamily="49" charset="0"/>
                <a:cs typeface="Courier New" panose="02070309020205020404" pitchFamily="49" charset="0"/>
              </a:rPr>
              <a:t>main</a:t>
            </a:r>
            <a:endParaRPr lang="es-AR" sz="1000" dirty="0">
              <a:solidFill>
                <a:schemeClr val="bg2"/>
              </a:solidFill>
              <a:latin typeface="Courier New" panose="02070309020205020404" pitchFamily="49" charset="0"/>
              <a:cs typeface="Courier New" panose="02070309020205020404" pitchFamily="49" charset="0"/>
            </a:endParaRPr>
          </a:p>
          <a:p>
            <a:pPr marL="596900" lvl="1" indent="0">
              <a:buNone/>
            </a:pPr>
            <a:r>
              <a:rPr lang="es-AR" sz="1000" dirty="0" err="1">
                <a:solidFill>
                  <a:schemeClr val="bg2"/>
                </a:solidFill>
                <a:latin typeface="Courier New" panose="02070309020205020404" pitchFamily="49" charset="0"/>
                <a:cs typeface="Courier New" panose="02070309020205020404" pitchFamily="49" charset="0"/>
              </a:rPr>
              <a:t>git</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push</a:t>
            </a:r>
            <a:r>
              <a:rPr lang="es-AR" sz="1000" dirty="0">
                <a:solidFill>
                  <a:schemeClr val="bg2"/>
                </a:solidFill>
                <a:latin typeface="Courier New" panose="02070309020205020404" pitchFamily="49" charset="0"/>
                <a:cs typeface="Courier New" panose="02070309020205020404" pitchFamily="49" charset="0"/>
              </a:rPr>
              <a:t> –u </a:t>
            </a:r>
            <a:r>
              <a:rPr lang="es-AR" sz="1000" dirty="0" err="1">
                <a:solidFill>
                  <a:schemeClr val="bg2"/>
                </a:solidFill>
                <a:latin typeface="Courier New" panose="02070309020205020404" pitchFamily="49" charset="0"/>
                <a:cs typeface="Courier New" panose="02070309020205020404" pitchFamily="49" charset="0"/>
              </a:rPr>
              <a:t>origin</a:t>
            </a:r>
            <a:r>
              <a:rPr lang="es-AR" sz="1000" dirty="0">
                <a:solidFill>
                  <a:schemeClr val="bg2"/>
                </a:solidFill>
                <a:latin typeface="Courier New" panose="02070309020205020404" pitchFamily="49" charset="0"/>
                <a:cs typeface="Courier New" panose="02070309020205020404" pitchFamily="49" charset="0"/>
              </a:rPr>
              <a:t> </a:t>
            </a:r>
            <a:r>
              <a:rPr lang="es-AR" sz="1000" dirty="0" err="1">
                <a:solidFill>
                  <a:schemeClr val="bg2"/>
                </a:solidFill>
                <a:latin typeface="Courier New" panose="02070309020205020404" pitchFamily="49" charset="0"/>
                <a:cs typeface="Courier New" panose="02070309020205020404" pitchFamily="49" charset="0"/>
              </a:rPr>
              <a:t>main</a:t>
            </a:r>
            <a:endParaRPr lang="es-AR" sz="1000" dirty="0">
              <a:solidFill>
                <a:schemeClr val="bg2"/>
              </a:solidFill>
              <a:latin typeface="Courier New" panose="02070309020205020404" pitchFamily="49" charset="0"/>
              <a:cs typeface="Courier New" panose="02070309020205020404" pitchFamily="49" charset="0"/>
            </a:endParaRPr>
          </a:p>
          <a:p>
            <a:pPr lvl="1"/>
            <a:endParaRPr lang="es-AR" sz="1000" dirty="0">
              <a:solidFill>
                <a:schemeClr val="bg2"/>
              </a:solidFill>
              <a:latin typeface="Raleway" pitchFamily="2" charset="77"/>
            </a:endParaRPr>
          </a:p>
          <a:p>
            <a:endParaRPr lang="es-AR" sz="1200" dirty="0">
              <a:solidFill>
                <a:schemeClr val="bg2"/>
              </a:solidFill>
              <a:latin typeface="Raleway" pitchFamily="2" charset="77"/>
            </a:endParaRPr>
          </a:p>
        </p:txBody>
      </p:sp>
    </p:spTree>
    <p:extLst>
      <p:ext uri="{BB962C8B-B14F-4D97-AF65-F5344CB8AC3E}">
        <p14:creationId xmlns:p14="http://schemas.microsoft.com/office/powerpoint/2010/main" val="3938577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Ramas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285750" indent="-285750"/>
            <a:r>
              <a:rPr lang="es-AR" dirty="0">
                <a:solidFill>
                  <a:schemeClr val="bg2"/>
                </a:solidFill>
                <a:latin typeface="Raleway" pitchFamily="2" charset="77"/>
              </a:rPr>
              <a:t>Una rama en Git es una línea independiente de desarrollo que permite a los desarrolladores crear, editar y probar cambios sin afectar directamente la rama principal o "master". Cada rama representa una versión del repositorio con su propio conjunto de cambios.</a:t>
            </a:r>
          </a:p>
          <a:p>
            <a:pPr marL="285750" indent="-285750"/>
            <a:r>
              <a:rPr lang="es-AR" dirty="0">
                <a:solidFill>
                  <a:schemeClr val="bg2"/>
                </a:solidFill>
                <a:latin typeface="Raleway" pitchFamily="2" charset="77"/>
              </a:rPr>
              <a:t>Ver ramas:</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–a</a:t>
            </a:r>
          </a:p>
          <a:p>
            <a:pPr marL="285750" indent="-285750"/>
            <a:r>
              <a:rPr lang="es-AR" dirty="0">
                <a:solidFill>
                  <a:schemeClr val="bg2"/>
                </a:solidFill>
                <a:latin typeface="Raleway" pitchFamily="2" charset="77"/>
              </a:rPr>
              <a:t>Crear rama: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dirty="0">
                <a:solidFill>
                  <a:schemeClr val="bg2"/>
                </a:solidFill>
                <a:latin typeface="Raleway" pitchFamily="2" charset="77"/>
              </a:rPr>
              <a:t>Cambiarnos a la nueva rama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checkout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dirty="0">
                <a:solidFill>
                  <a:schemeClr val="bg2"/>
                </a:solidFill>
                <a:latin typeface="Raleway" pitchFamily="2" charset="77"/>
              </a:rPr>
              <a:t>Hacemos un cambio en un archivo, </a:t>
            </a:r>
            <a:r>
              <a:rPr lang="es-AR" dirty="0" err="1">
                <a:solidFill>
                  <a:schemeClr val="bg2"/>
                </a:solidFill>
                <a:latin typeface="Raleway" pitchFamily="2" charset="77"/>
              </a:rPr>
              <a:t>comiteamos</a:t>
            </a:r>
            <a:r>
              <a:rPr lang="es-AR" dirty="0">
                <a:solidFill>
                  <a:schemeClr val="bg2"/>
                </a:solidFill>
                <a:latin typeface="Raleway" pitchFamily="2" charset="77"/>
              </a:rPr>
              <a:t> y vemos la diferencia</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add</a:t>
            </a:r>
            <a:r>
              <a:rPr lang="es-AR" dirty="0">
                <a:solidFill>
                  <a:schemeClr val="bg2"/>
                </a:solidFill>
                <a:latin typeface="Courier New" panose="02070309020205020404" pitchFamily="49" charset="0"/>
                <a:cs typeface="Courier New" panose="02070309020205020404" pitchFamily="49" charset="0"/>
              </a:rPr>
              <a:t> .</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commit</a:t>
            </a:r>
            <a:r>
              <a:rPr lang="es-AR" dirty="0">
                <a:solidFill>
                  <a:schemeClr val="bg2"/>
                </a:solidFill>
                <a:latin typeface="Courier New" panose="02070309020205020404" pitchFamily="49" charset="0"/>
                <a:cs typeface="Courier New" panose="02070309020205020404" pitchFamily="49" charset="0"/>
              </a:rPr>
              <a:t> –m “Cambio en el Branch”</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diff</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dirty="0">
              <a:solidFill>
                <a:schemeClr val="bg2"/>
              </a:solidFill>
              <a:latin typeface="Raleway" pitchFamily="2" charset="77"/>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sz="1800"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1769912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800" b="1" dirty="0" err="1">
                <a:solidFill>
                  <a:schemeClr val="bg2"/>
                </a:solidFill>
                <a:latin typeface="Raleway" pitchFamily="2" charset="77"/>
              </a:rPr>
              <a:t>Fast</a:t>
            </a:r>
            <a:r>
              <a:rPr lang="es-AR" sz="1800" b="1" dirty="0">
                <a:solidFill>
                  <a:schemeClr val="bg2"/>
                </a:solidFill>
                <a:latin typeface="Raleway" pitchFamily="2" charset="77"/>
              </a:rPr>
              <a:t>-Forward </a:t>
            </a:r>
            <a:r>
              <a:rPr lang="es-AR" sz="1800" b="1" dirty="0" err="1">
                <a:solidFill>
                  <a:schemeClr val="bg2"/>
                </a:solidFill>
                <a:latin typeface="Raleway" pitchFamily="2" charset="77"/>
              </a:rPr>
              <a:t>Merge</a:t>
            </a:r>
            <a:r>
              <a:rPr lang="es-AR" sz="1800" b="1" dirty="0">
                <a:solidFill>
                  <a:schemeClr val="bg2"/>
                </a:solidFill>
                <a:latin typeface="Raleway" pitchFamily="2" charset="77"/>
              </a:rPr>
              <a:t> (FF): </a:t>
            </a:r>
          </a:p>
          <a:p>
            <a:pPr marL="285750" indent="-285750"/>
            <a:r>
              <a:rPr lang="es-AR" sz="1800" dirty="0">
                <a:solidFill>
                  <a:schemeClr val="bg2"/>
                </a:solidFill>
                <a:latin typeface="Raleway" pitchFamily="2" charset="77"/>
              </a:rPr>
              <a:t>Este tipo de fusión ocurre cuando no ha habido cambios en la rama principal (master) desde que se creó la rama secundaria (</a:t>
            </a:r>
            <a:r>
              <a:rPr lang="es-AR" sz="1800" dirty="0" err="1">
                <a:solidFill>
                  <a:schemeClr val="bg2"/>
                </a:solidFill>
                <a:latin typeface="Raleway" pitchFamily="2" charset="77"/>
              </a:rPr>
              <a:t>feature</a:t>
            </a:r>
            <a:r>
              <a:rPr lang="es-AR" sz="1800" dirty="0">
                <a:solidFill>
                  <a:schemeClr val="bg2"/>
                </a:solidFill>
                <a:latin typeface="Raleway" pitchFamily="2" charset="77"/>
              </a:rPr>
              <a:t>). </a:t>
            </a:r>
          </a:p>
          <a:p>
            <a:pPr marL="0" indent="0">
              <a:buNone/>
            </a:pPr>
            <a:endParaRPr lang="es-AR" sz="1800" dirty="0">
              <a:solidFill>
                <a:schemeClr val="bg2"/>
              </a:solidFill>
              <a:latin typeface="Raleway" pitchFamily="2" charset="77"/>
            </a:endParaRPr>
          </a:p>
          <a:p>
            <a:pPr marL="285750" indent="-285750"/>
            <a:r>
              <a:rPr lang="es-AR" sz="1800" dirty="0">
                <a:solidFill>
                  <a:schemeClr val="bg2"/>
                </a:solidFill>
                <a:latin typeface="Raleway" pitchFamily="2" charset="77"/>
              </a:rPr>
              <a:t>En este caso, Git simplemente mueve el puntero de la rama principal hacia adelante para incluir los </a:t>
            </a:r>
            <a:r>
              <a:rPr lang="es-AR" sz="1800" dirty="0" err="1">
                <a:solidFill>
                  <a:schemeClr val="bg2"/>
                </a:solidFill>
                <a:latin typeface="Raleway" pitchFamily="2" charset="77"/>
              </a:rPr>
              <a:t>commits</a:t>
            </a:r>
            <a:r>
              <a:rPr lang="es-AR" sz="1800" dirty="0">
                <a:solidFill>
                  <a:schemeClr val="bg2"/>
                </a:solidFill>
                <a:latin typeface="Raleway" pitchFamily="2" charset="77"/>
              </a:rPr>
              <a:t> de la rama secundaria.</a:t>
            </a:r>
          </a:p>
          <a:p>
            <a:pPr marL="285750" indent="-285750"/>
            <a:endParaRPr lang="es-AR" dirty="0">
              <a:solidFill>
                <a:schemeClr val="bg2"/>
              </a:solidFill>
              <a:latin typeface="Raleway" pitchFamily="2" charset="77"/>
            </a:endParaRPr>
          </a:p>
          <a:p>
            <a:pPr marL="285750" indent="-285750"/>
            <a:r>
              <a:rPr lang="es-AR" sz="1800" dirty="0">
                <a:solidFill>
                  <a:schemeClr val="bg2"/>
                </a:solidFill>
                <a:latin typeface="Raleway" pitchFamily="2" charset="77"/>
              </a:rPr>
              <a:t>Hacemos el </a:t>
            </a:r>
            <a:r>
              <a:rPr lang="es-AR" sz="1800" dirty="0" err="1">
                <a:solidFill>
                  <a:schemeClr val="bg2"/>
                </a:solidFill>
                <a:latin typeface="Raleway" pitchFamily="2" charset="77"/>
              </a:rPr>
              <a:t>merge</a:t>
            </a:r>
            <a:r>
              <a:rPr lang="es-AR" sz="1800" dirty="0">
                <a:solidFill>
                  <a:schemeClr val="bg2"/>
                </a:solidFill>
                <a:latin typeface="Raleway" pitchFamily="2" charset="77"/>
              </a:rPr>
              <a:t>:</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checkout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endParaRPr lang="es-AR" dirty="0">
              <a:solidFill>
                <a:schemeClr val="bg2"/>
              </a:solidFill>
              <a:latin typeface="Courier New" panose="02070309020205020404" pitchFamily="49" charset="0"/>
              <a:cs typeface="Courier New" panose="02070309020205020404" pitchFamily="49" charset="0"/>
            </a:endParaRP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merge</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r>
              <a:rPr lang="es-AR" sz="1800" dirty="0">
                <a:solidFill>
                  <a:schemeClr val="bg2"/>
                </a:solidFill>
                <a:latin typeface="Raleway" pitchFamily="2" charset="77"/>
              </a:rPr>
              <a:t>Hacemos el </a:t>
            </a:r>
            <a:r>
              <a:rPr lang="es-AR" sz="1800" dirty="0" err="1">
                <a:solidFill>
                  <a:schemeClr val="bg2"/>
                </a:solidFill>
                <a:latin typeface="Raleway" pitchFamily="2" charset="77"/>
              </a:rPr>
              <a:t>merge</a:t>
            </a:r>
            <a:r>
              <a:rPr lang="es-AR" sz="1800" dirty="0">
                <a:solidFill>
                  <a:schemeClr val="bg2"/>
                </a:solidFill>
                <a:latin typeface="Raleway" pitchFamily="2" charset="77"/>
              </a:rPr>
              <a:t>:</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push</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origin</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main</a:t>
            </a: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pPr marL="285750" indent="-285750"/>
            <a:r>
              <a:rPr lang="es-AR" sz="1800" dirty="0">
                <a:solidFill>
                  <a:schemeClr val="bg2"/>
                </a:solidFill>
                <a:latin typeface="Raleway" pitchFamily="2" charset="77"/>
              </a:rPr>
              <a:t>Borramos la rama y vemos el log</a:t>
            </a: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branch</a:t>
            </a:r>
            <a:r>
              <a:rPr lang="es-AR" dirty="0">
                <a:solidFill>
                  <a:schemeClr val="bg2"/>
                </a:solidFill>
                <a:latin typeface="Courier New" panose="02070309020205020404" pitchFamily="49" charset="0"/>
                <a:cs typeface="Courier New" panose="02070309020205020404" pitchFamily="49" charset="0"/>
              </a:rPr>
              <a:t> –d </a:t>
            </a:r>
            <a:r>
              <a:rPr lang="es-AR" dirty="0" err="1">
                <a:solidFill>
                  <a:schemeClr val="bg2"/>
                </a:solidFill>
                <a:latin typeface="Courier New" panose="02070309020205020404" pitchFamily="49" charset="0"/>
                <a:cs typeface="Courier New" panose="02070309020205020404" pitchFamily="49" charset="0"/>
              </a:rPr>
              <a:t>newFeature</a:t>
            </a:r>
            <a:endParaRPr lang="es-AR" dirty="0">
              <a:solidFill>
                <a:schemeClr val="bg2"/>
              </a:solidFill>
              <a:latin typeface="Courier New" panose="02070309020205020404" pitchFamily="49" charset="0"/>
              <a:cs typeface="Courier New" panose="02070309020205020404" pitchFamily="49" charset="0"/>
            </a:endParaRPr>
          </a:p>
          <a:p>
            <a:pPr marL="0" indent="0">
              <a:buNone/>
            </a:pPr>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log --</a:t>
            </a:r>
            <a:r>
              <a:rPr lang="es-AR" dirty="0" err="1">
                <a:solidFill>
                  <a:schemeClr val="bg2"/>
                </a:solidFill>
                <a:latin typeface="Courier New" panose="02070309020205020404" pitchFamily="49" charset="0"/>
                <a:cs typeface="Courier New" panose="02070309020205020404" pitchFamily="49" charset="0"/>
              </a:rPr>
              <a:t>oneline</a:t>
            </a: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dirty="0">
              <a:solidFill>
                <a:schemeClr val="bg2"/>
              </a:solidFill>
              <a:latin typeface="Courier New" panose="02070309020205020404" pitchFamily="49" charset="0"/>
              <a:cs typeface="Courier New" panose="02070309020205020404" pitchFamily="49" charset="0"/>
            </a:endParaRPr>
          </a:p>
          <a:p>
            <a:pPr marL="0" indent="0">
              <a:buNone/>
            </a:pPr>
            <a:endParaRPr lang="es-AR" sz="1800"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Courier New" panose="02070309020205020404" pitchFamily="49" charset="0"/>
              <a:cs typeface="Courier New" panose="02070309020205020404" pitchFamily="49" charset="0"/>
            </a:endParaRPr>
          </a:p>
          <a:p>
            <a:pPr marL="285750" indent="-285750"/>
            <a:endParaRPr lang="es-AR" sz="1800"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2085110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600" b="1" dirty="0">
                <a:solidFill>
                  <a:schemeClr val="bg2"/>
                </a:solidFill>
                <a:latin typeface="Raleway" pitchFamily="2" charset="77"/>
              </a:rPr>
              <a:t>No </a:t>
            </a:r>
            <a:r>
              <a:rPr lang="es-AR" sz="1600" b="1" dirty="0" err="1">
                <a:solidFill>
                  <a:schemeClr val="bg2"/>
                </a:solidFill>
                <a:latin typeface="Raleway" pitchFamily="2" charset="77"/>
              </a:rPr>
              <a:t>Fast</a:t>
            </a:r>
            <a:r>
              <a:rPr lang="es-AR" sz="1600" b="1" dirty="0">
                <a:solidFill>
                  <a:schemeClr val="bg2"/>
                </a:solidFill>
                <a:latin typeface="Raleway" pitchFamily="2" charset="77"/>
              </a:rPr>
              <a:t>-Forward </a:t>
            </a:r>
            <a:r>
              <a:rPr lang="es-AR" sz="1600" b="1" dirty="0" err="1">
                <a:solidFill>
                  <a:schemeClr val="bg2"/>
                </a:solidFill>
                <a:latin typeface="Raleway" pitchFamily="2" charset="77"/>
              </a:rPr>
              <a:t>Merge</a:t>
            </a:r>
            <a:r>
              <a:rPr lang="es-AR" sz="1600" b="1" dirty="0">
                <a:solidFill>
                  <a:schemeClr val="bg2"/>
                </a:solidFill>
                <a:latin typeface="Raleway" pitchFamily="2" charset="77"/>
              </a:rPr>
              <a:t> (No-FF): </a:t>
            </a:r>
          </a:p>
          <a:p>
            <a:pPr marL="285750" indent="-285750"/>
            <a:r>
              <a:rPr lang="es-AR" sz="1600" dirty="0">
                <a:solidFill>
                  <a:schemeClr val="bg2"/>
                </a:solidFill>
                <a:latin typeface="Raleway" pitchFamily="2" charset="77"/>
              </a:rPr>
              <a:t>Este tipo de fusión ocurre cuando se han realizado </a:t>
            </a:r>
            <a:r>
              <a:rPr lang="es-AR" sz="1600" dirty="0" err="1">
                <a:solidFill>
                  <a:schemeClr val="bg2"/>
                </a:solidFill>
                <a:latin typeface="Raleway" pitchFamily="2" charset="77"/>
              </a:rPr>
              <a:t>commits</a:t>
            </a:r>
            <a:r>
              <a:rPr lang="es-AR" sz="1600" dirty="0">
                <a:solidFill>
                  <a:schemeClr val="bg2"/>
                </a:solidFill>
                <a:latin typeface="Raleway" pitchFamily="2" charset="77"/>
              </a:rPr>
              <a:t> tanto en la rama principal como en la rama secundaria desde</a:t>
            </a:r>
            <a:r>
              <a:rPr lang="es-AR" sz="1600" dirty="0"/>
              <a:t> </a:t>
            </a:r>
            <a:r>
              <a:rPr lang="es-AR" sz="1600" dirty="0">
                <a:solidFill>
                  <a:schemeClr val="bg2"/>
                </a:solidFill>
                <a:latin typeface="Raleway" pitchFamily="2" charset="77"/>
              </a:rPr>
              <a:t>que se bifurcaron. Git crea un nuevo </a:t>
            </a:r>
            <a:r>
              <a:rPr lang="es-AR" sz="1600" dirty="0" err="1">
                <a:solidFill>
                  <a:schemeClr val="bg2"/>
                </a:solidFill>
                <a:latin typeface="Raleway" pitchFamily="2" charset="77"/>
              </a:rPr>
              <a:t>commit</a:t>
            </a:r>
            <a:r>
              <a:rPr lang="es-AR" sz="1600" dirty="0">
                <a:solidFill>
                  <a:schemeClr val="bg2"/>
                </a:solidFill>
                <a:latin typeface="Raleway" pitchFamily="2" charset="77"/>
              </a:rPr>
              <a:t> de fusión que combina los cambios de ambas ramas.</a:t>
            </a:r>
          </a:p>
          <a:p>
            <a:pPr marL="285750" indent="-285750"/>
            <a:r>
              <a:rPr lang="es-AR" sz="1600" dirty="0">
                <a:solidFill>
                  <a:schemeClr val="bg2"/>
                </a:solidFill>
                <a:latin typeface="Raleway" pitchFamily="2" charset="77"/>
              </a:rPr>
              <a:t>Creamos nueva rama</a:t>
            </a:r>
          </a:p>
          <a:p>
            <a:pPr marL="285750" indent="-285750"/>
            <a:r>
              <a:rPr lang="es-AR" sz="1600" dirty="0">
                <a:solidFill>
                  <a:schemeClr val="bg2"/>
                </a:solidFill>
                <a:latin typeface="Raleway" pitchFamily="2" charset="77"/>
              </a:rPr>
              <a:t>Hacemos un cambio en archivo en rama </a:t>
            </a:r>
            <a:r>
              <a:rPr lang="es-AR" sz="1600" dirty="0" err="1">
                <a:solidFill>
                  <a:schemeClr val="bg2"/>
                </a:solidFill>
                <a:latin typeface="Raleway" pitchFamily="2" charset="77"/>
              </a:rPr>
              <a:t>main</a:t>
            </a:r>
            <a:r>
              <a:rPr lang="es-AR" sz="1600" dirty="0">
                <a:solidFill>
                  <a:schemeClr val="bg2"/>
                </a:solidFill>
                <a:latin typeface="Raleway" pitchFamily="2" charset="77"/>
              </a:rPr>
              <a:t>, hacemos </a:t>
            </a:r>
            <a:r>
              <a:rPr lang="es-AR" sz="1600" dirty="0" err="1">
                <a:solidFill>
                  <a:schemeClr val="bg2"/>
                </a:solidFill>
                <a:latin typeface="Raleway" pitchFamily="2" charset="77"/>
              </a:rPr>
              <a:t>commit</a:t>
            </a: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Modificamos un archivo y hacemos </a:t>
            </a:r>
            <a:r>
              <a:rPr lang="es-AR" sz="1600" dirty="0" err="1">
                <a:solidFill>
                  <a:schemeClr val="bg2"/>
                </a:solidFill>
                <a:latin typeface="Raleway" pitchFamily="2" charset="77"/>
              </a:rPr>
              <a:t>commit</a:t>
            </a: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Vemos la diferencia entre ramas</a:t>
            </a:r>
          </a:p>
          <a:p>
            <a:pPr marL="285750" indent="-285750"/>
            <a:r>
              <a:rPr lang="es-AR" sz="1600" dirty="0">
                <a:solidFill>
                  <a:schemeClr val="bg2"/>
                </a:solidFill>
                <a:latin typeface="Raleway" pitchFamily="2" charset="77"/>
              </a:rPr>
              <a:t>Hacemos el </a:t>
            </a:r>
            <a:r>
              <a:rPr lang="es-AR" sz="1600" dirty="0" err="1">
                <a:solidFill>
                  <a:schemeClr val="bg2"/>
                </a:solidFill>
                <a:latin typeface="Raleway" pitchFamily="2" charset="77"/>
              </a:rPr>
              <a:t>merge</a:t>
            </a:r>
            <a:r>
              <a:rPr lang="es-AR" sz="1600" dirty="0">
                <a:solidFill>
                  <a:schemeClr val="bg2"/>
                </a:solidFill>
                <a:latin typeface="Raleway" pitchFamily="2" charset="77"/>
              </a:rPr>
              <a:t>:</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checkout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main</a:t>
            </a:r>
            <a:endParaRPr lang="es-AR" sz="1600" dirty="0">
              <a:solidFill>
                <a:schemeClr val="bg2"/>
              </a:solidFill>
              <a:latin typeface="Courier New" panose="02070309020205020404" pitchFamily="49" charset="0"/>
              <a:cs typeface="Courier New" panose="02070309020205020404" pitchFamily="49" charset="0"/>
            </a:endParaRP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merge</a:t>
            </a:r>
            <a:r>
              <a:rPr lang="es-AR" sz="1600" dirty="0">
                <a:solidFill>
                  <a:schemeClr val="bg2"/>
                </a:solidFill>
                <a:latin typeface="Courier New" panose="02070309020205020404" pitchFamily="49" charset="0"/>
                <a:cs typeface="Courier New" panose="02070309020205020404" pitchFamily="49" charset="0"/>
              </a:rPr>
              <a:t> newFeature2 --no-</a:t>
            </a:r>
            <a:r>
              <a:rPr lang="es-AR" sz="1600" dirty="0" err="1">
                <a:solidFill>
                  <a:schemeClr val="bg2"/>
                </a:solidFill>
                <a:latin typeface="Courier New" panose="02070309020205020404" pitchFamily="49" charset="0"/>
                <a:cs typeface="Courier New" panose="02070309020205020404" pitchFamily="49" charset="0"/>
              </a:rPr>
              <a:t>ff</a:t>
            </a:r>
            <a:r>
              <a:rPr lang="es-AR" sz="1600" dirty="0">
                <a:solidFill>
                  <a:schemeClr val="bg2"/>
                </a:solidFill>
                <a:latin typeface="Courier New" panose="02070309020205020404" pitchFamily="49" charset="0"/>
                <a:cs typeface="Courier New" panose="02070309020205020404" pitchFamily="49" charset="0"/>
              </a:rPr>
              <a:t> –m “</a:t>
            </a:r>
            <a:r>
              <a:rPr lang="es-AR" sz="1600" dirty="0" err="1">
                <a:solidFill>
                  <a:schemeClr val="bg2"/>
                </a:solidFill>
                <a:latin typeface="Courier New" panose="02070309020205020404" pitchFamily="49" charset="0"/>
                <a:cs typeface="Courier New" panose="02070309020205020404" pitchFamily="49" charset="0"/>
              </a:rPr>
              <a:t>merge</a:t>
            </a:r>
            <a:r>
              <a:rPr lang="es-AR" sz="1600" dirty="0">
                <a:solidFill>
                  <a:schemeClr val="bg2"/>
                </a:solidFill>
                <a:latin typeface="Courier New" panose="02070309020205020404" pitchFamily="49" charset="0"/>
                <a:cs typeface="Courier New" panose="02070309020205020404" pitchFamily="49" charset="0"/>
              </a:rPr>
              <a:t> con no </a:t>
            </a:r>
            <a:r>
              <a:rPr lang="es-AR" sz="1600" dirty="0" err="1">
                <a:solidFill>
                  <a:schemeClr val="bg2"/>
                </a:solidFill>
                <a:latin typeface="Courier New" panose="02070309020205020404" pitchFamily="49" charset="0"/>
                <a:cs typeface="Courier New" panose="02070309020205020404" pitchFamily="49" charset="0"/>
              </a:rPr>
              <a:t>ff</a:t>
            </a:r>
            <a:r>
              <a:rPr lang="es-AR" sz="1600" dirty="0">
                <a:solidFill>
                  <a:schemeClr val="bg2"/>
                </a:solidFill>
                <a:latin typeface="Courier New" panose="02070309020205020404" pitchFamily="49" charset="0"/>
                <a:cs typeface="Courier New" panose="02070309020205020404" pitchFamily="49" charset="0"/>
              </a:rPr>
              <a:t>”</a:t>
            </a:r>
          </a:p>
          <a:p>
            <a:pPr marL="0" indent="0">
              <a:buNone/>
            </a:pPr>
            <a:endParaRPr lang="es-AR" sz="1600" dirty="0">
              <a:solidFill>
                <a:schemeClr val="bg2"/>
              </a:solidFill>
              <a:latin typeface="Raleway" pitchFamily="2" charset="77"/>
            </a:endParaRPr>
          </a:p>
          <a:p>
            <a:pPr marL="285750" indent="-285750"/>
            <a:r>
              <a:rPr lang="es-AR" sz="1600" dirty="0">
                <a:solidFill>
                  <a:schemeClr val="bg2"/>
                </a:solidFill>
                <a:latin typeface="Raleway" pitchFamily="2" charset="77"/>
              </a:rPr>
              <a:t>Borramos la rama y vemos el log</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branch</a:t>
            </a:r>
            <a:r>
              <a:rPr lang="es-AR" sz="1600" dirty="0">
                <a:solidFill>
                  <a:schemeClr val="bg2"/>
                </a:solidFill>
                <a:latin typeface="Courier New" panose="02070309020205020404" pitchFamily="49" charset="0"/>
                <a:cs typeface="Courier New" panose="02070309020205020404" pitchFamily="49" charset="0"/>
              </a:rPr>
              <a:t> –d newFeature2</a:t>
            </a:r>
          </a:p>
          <a:p>
            <a:pPr marL="0" indent="0">
              <a:buNone/>
            </a:pPr>
            <a:r>
              <a:rPr lang="es-AR" sz="1600" dirty="0" err="1">
                <a:solidFill>
                  <a:schemeClr val="bg2"/>
                </a:solidFill>
                <a:latin typeface="Courier New" panose="02070309020205020404" pitchFamily="49" charset="0"/>
                <a:cs typeface="Courier New" panose="02070309020205020404" pitchFamily="49" charset="0"/>
              </a:rPr>
              <a:t>git</a:t>
            </a:r>
            <a:r>
              <a:rPr lang="es-AR" sz="1600" dirty="0">
                <a:solidFill>
                  <a:schemeClr val="bg2"/>
                </a:solidFill>
                <a:latin typeface="Courier New" panose="02070309020205020404" pitchFamily="49" charset="0"/>
                <a:cs typeface="Courier New" panose="02070309020205020404" pitchFamily="49" charset="0"/>
              </a:rPr>
              <a:t> log –</a:t>
            </a:r>
            <a:r>
              <a:rPr lang="es-AR" sz="1600" dirty="0" err="1">
                <a:solidFill>
                  <a:schemeClr val="bg2"/>
                </a:solidFill>
                <a:latin typeface="Courier New" panose="02070309020205020404" pitchFamily="49" charset="0"/>
                <a:cs typeface="Courier New" panose="02070309020205020404" pitchFamily="49" charset="0"/>
              </a:rPr>
              <a:t>oneline</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graph</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decorate</a:t>
            </a: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Raleway" pitchFamily="2" charset="77"/>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0" indent="0">
              <a:buNone/>
            </a:pPr>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Courier New" panose="02070309020205020404" pitchFamily="49" charset="0"/>
              <a:cs typeface="Courier New" panose="02070309020205020404" pitchFamily="49" charset="0"/>
            </a:endParaRPr>
          </a:p>
          <a:p>
            <a:pPr marL="285750" indent="-285750"/>
            <a:endParaRPr lang="es-AR" sz="1600" dirty="0">
              <a:solidFill>
                <a:schemeClr val="bg2"/>
              </a:solidFill>
              <a:latin typeface="Raleway" pitchFamily="2" charset="77"/>
            </a:endParaRPr>
          </a:p>
          <a:p>
            <a:endParaRPr lang="es-AR" sz="1600" dirty="0">
              <a:solidFill>
                <a:schemeClr val="bg2"/>
              </a:solidFill>
              <a:latin typeface="Raleway" pitchFamily="2" charset="77"/>
            </a:endParaRPr>
          </a:p>
          <a:p>
            <a:endParaRPr lang="es-AR" sz="16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sz="1600" dirty="0">
              <a:solidFill>
                <a:schemeClr val="bg2"/>
              </a:solidFill>
              <a:latin typeface="Raleway" pitchFamily="2" charset="77"/>
            </a:endParaRPr>
          </a:p>
          <a:p>
            <a:endParaRPr lang="es-AR" sz="1600" dirty="0">
              <a:solidFill>
                <a:schemeClr val="bg2"/>
              </a:solidFill>
              <a:latin typeface="Raleway" pitchFamily="2" charset="77"/>
            </a:endParaRPr>
          </a:p>
          <a:p>
            <a:endParaRPr lang="es-AR" sz="1600" dirty="0">
              <a:solidFill>
                <a:schemeClr val="bg2"/>
              </a:solidFill>
              <a:latin typeface="Raleway" pitchFamily="2" charset="77"/>
            </a:endParaRPr>
          </a:p>
        </p:txBody>
      </p:sp>
    </p:spTree>
    <p:extLst>
      <p:ext uri="{BB962C8B-B14F-4D97-AF65-F5344CB8AC3E}">
        <p14:creationId xmlns:p14="http://schemas.microsoft.com/office/powerpoint/2010/main" val="1803082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2000" b="1" dirty="0" err="1">
                <a:solidFill>
                  <a:schemeClr val="bg2"/>
                </a:solidFill>
                <a:latin typeface="Raleway" pitchFamily="2" charset="77"/>
              </a:rPr>
              <a:t>AutoMerge</a:t>
            </a:r>
            <a:endParaRPr lang="es-AR" sz="2000" b="1" dirty="0">
              <a:solidFill>
                <a:schemeClr val="bg2"/>
              </a:solidFill>
              <a:latin typeface="Raleway" pitchFamily="2" charset="77"/>
            </a:endParaRPr>
          </a:p>
          <a:p>
            <a:pPr marL="285750" indent="-285750"/>
            <a:r>
              <a:rPr lang="es-AR" sz="2000" dirty="0">
                <a:solidFill>
                  <a:schemeClr val="bg2"/>
                </a:solidFill>
                <a:latin typeface="Raleway" pitchFamily="2" charset="77"/>
              </a:rPr>
              <a:t>En casos en los que no hay conflictos entre los cambios en las ramas, Git realiza un "auto-</a:t>
            </a:r>
            <a:r>
              <a:rPr lang="es-AR" sz="2000" dirty="0" err="1">
                <a:solidFill>
                  <a:schemeClr val="bg2"/>
                </a:solidFill>
                <a:latin typeface="Raleway" pitchFamily="2" charset="77"/>
              </a:rPr>
              <a:t>merge</a:t>
            </a:r>
            <a:r>
              <a:rPr lang="es-AR" sz="2000" dirty="0">
                <a:solidFill>
                  <a:schemeClr val="bg2"/>
                </a:solidFill>
                <a:latin typeface="Raleway" pitchFamily="2" charset="77"/>
              </a:rPr>
              <a:t>". Esto significa que Git es capaz de combinar automáticamente los cambios sin intervención del usuario.</a:t>
            </a:r>
          </a:p>
          <a:p>
            <a:pPr marL="285750" indent="-285750"/>
            <a:endParaRPr lang="es-AR" sz="2000" dirty="0">
              <a:solidFill>
                <a:schemeClr val="bg2"/>
              </a:solidFill>
              <a:latin typeface="Raleway" pitchFamily="2" charset="77"/>
            </a:endParaRPr>
          </a:p>
          <a:p>
            <a:pPr marL="285750" indent="-285750"/>
            <a:r>
              <a:rPr lang="es-AR" sz="2000" dirty="0">
                <a:solidFill>
                  <a:schemeClr val="bg2"/>
                </a:solidFill>
                <a:latin typeface="Raleway" pitchFamily="2" charset="77"/>
              </a:rPr>
              <a:t>Supongamos que dos usuarios trabajan en la misma rama "</a:t>
            </a:r>
            <a:r>
              <a:rPr lang="es-AR" sz="2000" dirty="0" err="1">
                <a:solidFill>
                  <a:schemeClr val="bg2"/>
                </a:solidFill>
                <a:latin typeface="Raleway" pitchFamily="2" charset="77"/>
              </a:rPr>
              <a:t>feature</a:t>
            </a:r>
            <a:r>
              <a:rPr lang="es-AR" sz="2000" dirty="0">
                <a:solidFill>
                  <a:schemeClr val="bg2"/>
                </a:solidFill>
                <a:latin typeface="Raleway" pitchFamily="2" charset="77"/>
              </a:rPr>
              <a:t>" y realizan cambios diferentes en archivos no conflictivos.</a:t>
            </a:r>
          </a:p>
          <a:p>
            <a:pPr marL="285750" indent="-285750"/>
            <a:endParaRPr lang="es-AR" sz="2000" dirty="0">
              <a:solidFill>
                <a:schemeClr val="bg2"/>
              </a:solidFill>
              <a:latin typeface="Raleway" pitchFamily="2" charset="77"/>
            </a:endParaRPr>
          </a:p>
          <a:p>
            <a:pPr marL="285750" indent="-285750"/>
            <a:r>
              <a:rPr lang="es-AR" sz="2000" dirty="0">
                <a:solidFill>
                  <a:schemeClr val="bg2"/>
                </a:solidFill>
                <a:latin typeface="Raleway" pitchFamily="2" charset="77"/>
              </a:rPr>
              <a:t>Después de que ambos usuarios envían sus cambios y uno de ellos realiza un </a:t>
            </a:r>
            <a:r>
              <a:rPr lang="es-AR" sz="2000" dirty="0" err="1">
                <a:solidFill>
                  <a:schemeClr val="bg2"/>
                </a:solidFill>
                <a:latin typeface="Raleway" pitchFamily="2" charset="77"/>
              </a:rPr>
              <a:t>merge</a:t>
            </a:r>
            <a:r>
              <a:rPr lang="es-AR" sz="2000" dirty="0">
                <a:solidFill>
                  <a:schemeClr val="bg2"/>
                </a:solidFill>
                <a:latin typeface="Raleway" pitchFamily="2" charset="77"/>
              </a:rPr>
              <a:t>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feature</a:t>
            </a:r>
            <a:r>
              <a:rPr lang="es-AR" sz="2000" dirty="0">
                <a:solidFill>
                  <a:schemeClr val="bg2"/>
                </a:solidFill>
                <a:latin typeface="Raleway" pitchFamily="2" charset="77"/>
              </a:rPr>
              <a:t>, Git realizará un auto-</a:t>
            </a:r>
            <a:r>
              <a:rPr lang="es-AR" sz="2000" dirty="0" err="1">
                <a:solidFill>
                  <a:schemeClr val="bg2"/>
                </a:solidFill>
                <a:latin typeface="Raleway" pitchFamily="2" charset="77"/>
              </a:rPr>
              <a:t>merge</a:t>
            </a:r>
            <a:r>
              <a:rPr lang="es-AR" sz="2000" dirty="0">
                <a:solidFill>
                  <a:schemeClr val="bg2"/>
                </a:solidFill>
                <a:latin typeface="Raleway" pitchFamily="2" charset="77"/>
              </a:rPr>
              <a:t> sin problemas.</a:t>
            </a: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Raleway" pitchFamily="2" charset="77"/>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0" indent="0">
              <a:buNone/>
            </a:pPr>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Courier New" panose="02070309020205020404" pitchFamily="49" charset="0"/>
              <a:cs typeface="Courier New" panose="02070309020205020404" pitchFamily="49" charset="0"/>
            </a:endParaRPr>
          </a:p>
          <a:p>
            <a:pPr marL="285750" indent="-285750"/>
            <a:endParaRPr lang="es-AR" sz="2000" dirty="0">
              <a:solidFill>
                <a:schemeClr val="bg2"/>
              </a:solidFill>
              <a:latin typeface="Raleway" pitchFamily="2" charset="77"/>
            </a:endParaRPr>
          </a:p>
          <a:p>
            <a:endParaRPr lang="es-AR" sz="2000" dirty="0">
              <a:solidFill>
                <a:schemeClr val="bg2"/>
              </a:solidFill>
              <a:latin typeface="Raleway" pitchFamily="2" charset="77"/>
            </a:endParaRPr>
          </a:p>
          <a:p>
            <a:endParaRPr lang="es-AR" sz="2000" kern="100" dirty="0">
              <a:solidFill>
                <a:schemeClr val="bg2"/>
              </a:solidFill>
              <a:effectLst/>
              <a:latin typeface="Raleway" pitchFamily="2" charset="77"/>
              <a:ea typeface="Calibri" panose="020F0502020204030204" pitchFamily="34" charset="0"/>
              <a:cs typeface="Times New Roman" panose="02020603050405020304" pitchFamily="18" charset="0"/>
            </a:endParaRPr>
          </a:p>
          <a:p>
            <a:endParaRPr lang="es-AR" sz="2000" dirty="0">
              <a:solidFill>
                <a:schemeClr val="bg2"/>
              </a:solidFill>
              <a:latin typeface="Raleway" pitchFamily="2" charset="77"/>
            </a:endParaRPr>
          </a:p>
          <a:p>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1989331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Merges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2000" b="1" dirty="0">
                <a:solidFill>
                  <a:schemeClr val="bg2"/>
                </a:solidFill>
                <a:latin typeface="Raleway" pitchFamily="2" charset="77"/>
              </a:rPr>
              <a:t>Resolución de conflictos:</a:t>
            </a:r>
          </a:p>
          <a:p>
            <a:pPr marL="342900"/>
            <a:r>
              <a:rPr lang="es-AR" sz="2000" dirty="0">
                <a:solidFill>
                  <a:schemeClr val="bg2"/>
                </a:solidFill>
                <a:latin typeface="Raleway" pitchFamily="2" charset="77"/>
              </a:rPr>
              <a:t>Los conflictos ocurren cuando dos usuarios modifican las mismas líneas de código en archivos diferentes o incluso en la misma área del mismo archivo. En estos casos, Git no puede realizar una fusión automática y solicitará al usuario que resuelva los conflictos manualmente.</a:t>
            </a:r>
          </a:p>
          <a:p>
            <a:pPr marL="342900"/>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Al realizar un </a:t>
            </a:r>
            <a:r>
              <a:rPr lang="es-AR" sz="2000" dirty="0" err="1">
                <a:solidFill>
                  <a:schemeClr val="bg2"/>
                </a:solidFill>
                <a:latin typeface="Raleway" pitchFamily="2" charset="77"/>
              </a:rPr>
              <a:t>merge</a:t>
            </a:r>
            <a:r>
              <a:rPr lang="es-AR" sz="2000" dirty="0">
                <a:solidFill>
                  <a:schemeClr val="bg2"/>
                </a:solidFill>
                <a:latin typeface="Raleway" pitchFamily="2" charset="77"/>
              </a:rPr>
              <a:t>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feature</a:t>
            </a:r>
            <a:r>
              <a:rPr lang="es-AR" sz="2000" dirty="0">
                <a:solidFill>
                  <a:schemeClr val="bg2"/>
                </a:solidFill>
                <a:latin typeface="Raleway" pitchFamily="2" charset="77"/>
              </a:rPr>
              <a:t>, Git detectará un conflicto en los archivos modificados por ambos usuarios. El usuario deberá editar manualmente los archivos para decidir qué cambios deben mantenerse y, finalmente, realizar un nuevo </a:t>
            </a:r>
            <a:r>
              <a:rPr lang="es-AR" sz="2000" dirty="0" err="1">
                <a:solidFill>
                  <a:schemeClr val="bg2"/>
                </a:solidFill>
                <a:latin typeface="Raleway" pitchFamily="2" charset="77"/>
              </a:rPr>
              <a:t>commit</a:t>
            </a:r>
            <a:r>
              <a:rPr lang="es-AR" sz="2000" dirty="0">
                <a:solidFill>
                  <a:schemeClr val="bg2"/>
                </a:solidFill>
                <a:latin typeface="Raleway" pitchFamily="2" charset="77"/>
              </a:rPr>
              <a:t> para completar la fusión.</a:t>
            </a: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1288777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73447" cy="1325563"/>
          </a:xfrm>
        </p:spPr>
        <p:txBody>
          <a:bodyPr/>
          <a:lstStyle/>
          <a:p>
            <a:r>
              <a:rPr lang="es-AR" dirty="0"/>
              <a:t>Instalación de Herramienta de </a:t>
            </a:r>
            <a:r>
              <a:rPr lang="es-AR" dirty="0" err="1"/>
              <a:t>Diff</a:t>
            </a:r>
            <a:r>
              <a:rPr lang="es-AR" dirty="0"/>
              <a:t> y </a:t>
            </a:r>
            <a:r>
              <a:rPr lang="es-AR" dirty="0" err="1"/>
              <a:t>Merge</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r>
              <a:rPr lang="es-AR" sz="2000" dirty="0">
                <a:solidFill>
                  <a:schemeClr val="bg2"/>
                </a:solidFill>
                <a:latin typeface="Raleway" pitchFamily="2" charset="77"/>
              </a:rPr>
              <a:t>Windows: </a:t>
            </a:r>
            <a:r>
              <a:rPr lang="en-US"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https://www.perforce.com/products/helix-core-apps/merge-diff-tool-p4merge</a:t>
            </a:r>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114300" indent="0">
              <a:buNone/>
            </a:pPr>
            <a:endParaRPr lang="es-AR" sz="2000" dirty="0">
              <a:solidFill>
                <a:schemeClr val="bg2"/>
              </a:solidFill>
              <a:latin typeface="Raleway" pitchFamily="2" charset="77"/>
            </a:endParaRPr>
          </a:p>
        </p:txBody>
      </p:sp>
      <p:pic>
        <p:nvPicPr>
          <p:cNvPr id="3" name="Imagen 2">
            <a:extLst>
              <a:ext uri="{FF2B5EF4-FFF2-40B4-BE49-F238E27FC236}">
                <a16:creationId xmlns:a16="http://schemas.microsoft.com/office/drawing/2014/main" id="{2A2B7083-4BEF-50E7-185E-63621D69922C}"/>
              </a:ext>
            </a:extLst>
          </p:cNvPr>
          <p:cNvPicPr>
            <a:picLocks noChangeAspect="1"/>
          </p:cNvPicPr>
          <p:nvPr/>
        </p:nvPicPr>
        <p:blipFill>
          <a:blip r:embed="rId5"/>
          <a:stretch>
            <a:fillRect/>
          </a:stretch>
        </p:blipFill>
        <p:spPr>
          <a:xfrm>
            <a:off x="5944914" y="2116417"/>
            <a:ext cx="4038600" cy="3068214"/>
          </a:xfrm>
          <a:prstGeom prst="rect">
            <a:avLst/>
          </a:prstGeom>
        </p:spPr>
      </p:pic>
    </p:spTree>
    <p:extLst>
      <p:ext uri="{BB962C8B-B14F-4D97-AF65-F5344CB8AC3E}">
        <p14:creationId xmlns:p14="http://schemas.microsoft.com/office/powerpoint/2010/main" val="32036630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8073447" cy="1325563"/>
          </a:xfrm>
        </p:spPr>
        <p:txBody>
          <a:bodyPr/>
          <a:lstStyle/>
          <a:p>
            <a:r>
              <a:rPr lang="es-AR" dirty="0"/>
              <a:t>Instalación de Herramienta de </a:t>
            </a:r>
            <a:r>
              <a:rPr lang="es-AR" dirty="0" err="1"/>
              <a:t>Diff</a:t>
            </a:r>
            <a:r>
              <a:rPr lang="es-AR" dirty="0"/>
              <a:t> y </a:t>
            </a:r>
            <a:r>
              <a:rPr lang="es-AR" dirty="0" err="1"/>
              <a:t>Merge</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pPr marL="114300" indent="0">
              <a:buNone/>
            </a:pPr>
            <a:endParaRPr lang="es-AR" sz="2000" dirty="0">
              <a:solidFill>
                <a:schemeClr val="bg2"/>
              </a:solidFill>
              <a:latin typeface="Raleway" pitchFamily="2" charset="77"/>
            </a:endParaRPr>
          </a:p>
        </p:txBody>
      </p:sp>
      <p:pic>
        <p:nvPicPr>
          <p:cNvPr id="5" name="Imagen 4">
            <a:extLst>
              <a:ext uri="{FF2B5EF4-FFF2-40B4-BE49-F238E27FC236}">
                <a16:creationId xmlns:a16="http://schemas.microsoft.com/office/drawing/2014/main" id="{3E7EE194-7355-467F-BA54-4268032ACD62}"/>
              </a:ext>
            </a:extLst>
          </p:cNvPr>
          <p:cNvPicPr>
            <a:picLocks noChangeAspect="1"/>
          </p:cNvPicPr>
          <p:nvPr/>
        </p:nvPicPr>
        <p:blipFill>
          <a:blip r:embed="rId4"/>
          <a:stretch>
            <a:fillRect/>
          </a:stretch>
        </p:blipFill>
        <p:spPr>
          <a:xfrm>
            <a:off x="4206448" y="1228543"/>
            <a:ext cx="7665738" cy="4910999"/>
          </a:xfrm>
          <a:prstGeom prst="rect">
            <a:avLst/>
          </a:prstGeom>
        </p:spPr>
      </p:pic>
    </p:spTree>
    <p:extLst>
      <p:ext uri="{BB962C8B-B14F-4D97-AF65-F5344CB8AC3E}">
        <p14:creationId xmlns:p14="http://schemas.microsoft.com/office/powerpoint/2010/main" val="221659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 y="0"/>
            <a:ext cx="12191999" cy="6858000"/>
          </a:xfrm>
        </p:spPr>
      </p:pic>
      <p:sp>
        <p:nvSpPr>
          <p:cNvPr id="5" name="4 CuadroTexto"/>
          <p:cNvSpPr txBox="1"/>
          <p:nvPr/>
        </p:nvSpPr>
        <p:spPr>
          <a:xfrm>
            <a:off x="4175787" y="2660915"/>
            <a:ext cx="4032448" cy="584775"/>
          </a:xfrm>
          <a:prstGeom prst="rect">
            <a:avLst/>
          </a:prstGeom>
          <a:noFill/>
        </p:spPr>
        <p:txBody>
          <a:bodyPr wrap="square" rtlCol="0">
            <a:spAutoFit/>
          </a:bodyPr>
          <a:lstStyle/>
          <a:p>
            <a:pPr algn="ctr"/>
            <a:r>
              <a:rPr lang="es-AR" sz="3200" b="1" dirty="0">
                <a:solidFill>
                  <a:schemeClr val="bg1"/>
                </a:solidFill>
                <a:latin typeface="Raleway" pitchFamily="2" charset="77"/>
              </a:rPr>
              <a:t>TP 01: GIT Básico</a:t>
            </a:r>
          </a:p>
        </p:txBody>
      </p:sp>
    </p:spTree>
    <p:extLst>
      <p:ext uri="{BB962C8B-B14F-4D97-AF65-F5344CB8AC3E}">
        <p14:creationId xmlns:p14="http://schemas.microsoft.com/office/powerpoint/2010/main" val="3310057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Resolución de conflictos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r>
              <a:rPr lang="es-AR" sz="2000" dirty="0">
                <a:solidFill>
                  <a:schemeClr val="bg2"/>
                </a:solidFill>
                <a:latin typeface="Raleway" pitchFamily="2" charset="77"/>
              </a:rPr>
              <a:t>Creamos una nueva rama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Realizamos una modificación en la </a:t>
            </a:r>
            <a:r>
              <a:rPr lang="es-AR" sz="2000" dirty="0" err="1">
                <a:solidFill>
                  <a:schemeClr val="bg2"/>
                </a:solidFill>
                <a:latin typeface="Raleway" pitchFamily="2" charset="77"/>
              </a:rPr>
              <a:t>linea</a:t>
            </a:r>
            <a:r>
              <a:rPr lang="es-AR" sz="2000" dirty="0">
                <a:solidFill>
                  <a:schemeClr val="bg2"/>
                </a:solidFill>
                <a:latin typeface="Raleway" pitchFamily="2" charset="77"/>
              </a:rPr>
              <a:t> 1 del </a:t>
            </a:r>
            <a:r>
              <a:rPr lang="es-AR" sz="2000" dirty="0" err="1">
                <a:solidFill>
                  <a:schemeClr val="bg2"/>
                </a:solidFill>
                <a:latin typeface="Raleway" pitchFamily="2" charset="77"/>
              </a:rPr>
              <a:t>Readme.md</a:t>
            </a:r>
            <a:r>
              <a:rPr lang="es-AR" sz="2000" dirty="0">
                <a:solidFill>
                  <a:schemeClr val="bg2"/>
                </a:solidFill>
                <a:latin typeface="Raleway" pitchFamily="2" charset="77"/>
              </a:rPr>
              <a:t> desde </a:t>
            </a:r>
            <a:r>
              <a:rPr lang="es-AR" sz="2000" dirty="0" err="1">
                <a:solidFill>
                  <a:schemeClr val="bg2"/>
                </a:solidFill>
                <a:latin typeface="Raleway" pitchFamily="2" charset="77"/>
              </a:rPr>
              <a:t>main</a:t>
            </a:r>
            <a:r>
              <a:rPr lang="es-AR" sz="2000" dirty="0">
                <a:solidFill>
                  <a:schemeClr val="bg2"/>
                </a:solidFill>
                <a:latin typeface="Raleway" pitchFamily="2" charset="77"/>
              </a:rPr>
              <a:t> y </a:t>
            </a:r>
            <a:r>
              <a:rPr lang="es-AR" sz="2000" dirty="0" err="1">
                <a:solidFill>
                  <a:schemeClr val="bg2"/>
                </a:solidFill>
                <a:latin typeface="Raleway" pitchFamily="2" charset="77"/>
              </a:rPr>
              <a:t>commiteamos</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En la </a:t>
            </a:r>
            <a:r>
              <a:rPr lang="es-AR" sz="2000" dirty="0" err="1">
                <a:solidFill>
                  <a:schemeClr val="bg2"/>
                </a:solidFill>
                <a:latin typeface="Raleway" pitchFamily="2" charset="77"/>
              </a:rPr>
              <a:t>conflictBranch</a:t>
            </a:r>
            <a:r>
              <a:rPr lang="es-AR" sz="2000" dirty="0">
                <a:solidFill>
                  <a:schemeClr val="bg2"/>
                </a:solidFill>
                <a:latin typeface="Raleway" pitchFamily="2" charset="77"/>
              </a:rPr>
              <a:t> modificamos la misma línea del </a:t>
            </a:r>
            <a:r>
              <a:rPr lang="es-AR" sz="2000" dirty="0" err="1">
                <a:solidFill>
                  <a:schemeClr val="bg2"/>
                </a:solidFill>
                <a:latin typeface="Raleway" pitchFamily="2" charset="77"/>
              </a:rPr>
              <a:t>Readme.md</a:t>
            </a:r>
            <a:r>
              <a:rPr lang="es-AR" sz="2000" dirty="0">
                <a:solidFill>
                  <a:schemeClr val="bg2"/>
                </a:solidFill>
                <a:latin typeface="Raleway" pitchFamily="2" charset="77"/>
              </a:rPr>
              <a:t> y </a:t>
            </a:r>
            <a:r>
              <a:rPr lang="es-AR" sz="2000" dirty="0" err="1">
                <a:solidFill>
                  <a:schemeClr val="bg2"/>
                </a:solidFill>
                <a:latin typeface="Raleway" pitchFamily="2" charset="77"/>
              </a:rPr>
              <a:t>commiteamos</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Vemos las diferencias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difftool</a:t>
            </a:r>
            <a:r>
              <a:rPr lang="es-AR" sz="2000" dirty="0">
                <a:solidFill>
                  <a:schemeClr val="bg2"/>
                </a:solidFill>
                <a:latin typeface="Raleway" pitchFamily="2" charset="77"/>
              </a:rPr>
              <a:t> </a:t>
            </a:r>
            <a:r>
              <a:rPr lang="es-AR" sz="2000" dirty="0" err="1">
                <a:solidFill>
                  <a:schemeClr val="bg2"/>
                </a:solidFill>
                <a:latin typeface="Raleway" pitchFamily="2" charset="77"/>
              </a:rPr>
              <a:t>main</a:t>
            </a:r>
            <a:r>
              <a:rPr lang="es-AR" sz="2000" dirty="0">
                <a:solidFill>
                  <a:schemeClr val="bg2"/>
                </a:solidFill>
                <a:latin typeface="Raleway" pitchFamily="2" charset="77"/>
              </a:rPr>
              <a:t>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Me cambio a </a:t>
            </a:r>
            <a:r>
              <a:rPr lang="es-AR" sz="2000" dirty="0" err="1">
                <a:solidFill>
                  <a:schemeClr val="bg2"/>
                </a:solidFill>
                <a:latin typeface="Raleway" pitchFamily="2" charset="77"/>
              </a:rPr>
              <a:t>main</a:t>
            </a:r>
            <a:r>
              <a:rPr lang="es-AR" sz="2000" dirty="0">
                <a:solidFill>
                  <a:schemeClr val="bg2"/>
                </a:solidFill>
                <a:latin typeface="Raleway" pitchFamily="2" charset="77"/>
              </a:rPr>
              <a:t> e intento un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a:t>
            </a:r>
            <a:r>
              <a:rPr lang="es-AR" sz="2000" dirty="0">
                <a:solidFill>
                  <a:schemeClr val="bg2"/>
                </a:solidFill>
                <a:latin typeface="Raleway" pitchFamily="2" charset="77"/>
              </a:rPr>
              <a:t> </a:t>
            </a:r>
            <a:r>
              <a:rPr lang="es-AR" sz="2000" dirty="0" err="1">
                <a:solidFill>
                  <a:schemeClr val="bg2"/>
                </a:solidFill>
                <a:latin typeface="Raleway" pitchFamily="2" charset="77"/>
              </a:rPr>
              <a:t>conflictBranch</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Me indicará que no pudo hacer el </a:t>
            </a:r>
            <a:r>
              <a:rPr lang="es-AR" sz="2000" dirty="0" err="1">
                <a:solidFill>
                  <a:schemeClr val="bg2"/>
                </a:solidFill>
                <a:latin typeface="Raleway" pitchFamily="2" charset="77"/>
              </a:rPr>
              <a:t>automerge</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Veo como quedo el </a:t>
            </a:r>
            <a:r>
              <a:rPr lang="es-AR" sz="2000" dirty="0" err="1">
                <a:solidFill>
                  <a:schemeClr val="bg2"/>
                </a:solidFill>
                <a:latin typeface="Raleway" pitchFamily="2" charset="77"/>
              </a:rPr>
              <a:t>Readme.md</a:t>
            </a:r>
            <a:r>
              <a:rPr lang="es-AR" sz="2000" dirty="0">
                <a:solidFill>
                  <a:schemeClr val="bg2"/>
                </a:solidFill>
                <a:latin typeface="Raleway" pitchFamily="2" charset="77"/>
              </a:rPr>
              <a:t> </a:t>
            </a:r>
          </a:p>
          <a:p>
            <a:pPr marL="342900"/>
            <a:r>
              <a:rPr lang="es-AR" sz="2000" dirty="0">
                <a:solidFill>
                  <a:schemeClr val="bg2"/>
                </a:solidFill>
                <a:latin typeface="Raleway" pitchFamily="2" charset="77"/>
              </a:rPr>
              <a:t>Veo que estoy en un estado MERGING dentro de </a:t>
            </a:r>
            <a:r>
              <a:rPr lang="es-AR" sz="2000" dirty="0" err="1">
                <a:solidFill>
                  <a:schemeClr val="bg2"/>
                </a:solidFill>
                <a:latin typeface="Raleway" pitchFamily="2" charset="77"/>
              </a:rPr>
              <a:t>main</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Resuelvo el conflicto con </a:t>
            </a:r>
            <a:r>
              <a:rPr lang="es-AR" sz="2000" dirty="0" err="1">
                <a:solidFill>
                  <a:schemeClr val="bg2"/>
                </a:solidFill>
                <a:latin typeface="Raleway" pitchFamily="2" charset="77"/>
              </a:rPr>
              <a:t>git</a:t>
            </a:r>
            <a:r>
              <a:rPr lang="es-AR" sz="2000" dirty="0">
                <a:solidFill>
                  <a:schemeClr val="bg2"/>
                </a:solidFill>
                <a:latin typeface="Raleway" pitchFamily="2" charset="77"/>
              </a:rPr>
              <a:t> </a:t>
            </a:r>
            <a:r>
              <a:rPr lang="es-AR" sz="2000" dirty="0" err="1">
                <a:solidFill>
                  <a:schemeClr val="bg2"/>
                </a:solidFill>
                <a:latin typeface="Raleway" pitchFamily="2" charset="77"/>
              </a:rPr>
              <a:t>mergetool</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Agrego .</a:t>
            </a:r>
            <a:r>
              <a:rPr lang="es-AR" sz="2000" dirty="0" err="1">
                <a:solidFill>
                  <a:schemeClr val="bg2"/>
                </a:solidFill>
                <a:latin typeface="Raleway" pitchFamily="2" charset="77"/>
              </a:rPr>
              <a:t>orig</a:t>
            </a:r>
            <a:r>
              <a:rPr lang="es-AR" sz="2000" dirty="0">
                <a:solidFill>
                  <a:schemeClr val="bg2"/>
                </a:solidFill>
                <a:latin typeface="Raleway" pitchFamily="2" charset="77"/>
              </a:rPr>
              <a:t> al .</a:t>
            </a:r>
            <a:r>
              <a:rPr lang="es-AR" sz="2000" dirty="0" err="1">
                <a:solidFill>
                  <a:schemeClr val="bg2"/>
                </a:solidFill>
                <a:latin typeface="Raleway" pitchFamily="2" charset="77"/>
              </a:rPr>
              <a:t>gitignore</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Hago </a:t>
            </a:r>
            <a:r>
              <a:rPr lang="es-AR" sz="2000" dirty="0" err="1">
                <a:solidFill>
                  <a:schemeClr val="bg2"/>
                </a:solidFill>
                <a:latin typeface="Raleway" pitchFamily="2" charset="77"/>
              </a:rPr>
              <a:t>commit</a:t>
            </a:r>
            <a:endParaRPr lang="es-AR" sz="2000" dirty="0">
              <a:solidFill>
                <a:schemeClr val="bg2"/>
              </a:solidFill>
              <a:latin typeface="Raleway" pitchFamily="2" charset="77"/>
            </a:endParaRPr>
          </a:p>
          <a:p>
            <a:pPr marL="342900"/>
            <a:r>
              <a:rPr lang="es-AR" sz="2000" dirty="0">
                <a:solidFill>
                  <a:schemeClr val="bg2"/>
                </a:solidFill>
                <a:latin typeface="Raleway" pitchFamily="2" charset="77"/>
              </a:rPr>
              <a:t>Hago </a:t>
            </a:r>
            <a:r>
              <a:rPr lang="es-AR" sz="2000" dirty="0" err="1">
                <a:solidFill>
                  <a:schemeClr val="bg2"/>
                </a:solidFill>
                <a:latin typeface="Raleway" pitchFamily="2" charset="77"/>
              </a:rPr>
              <a:t>push</a:t>
            </a:r>
            <a:endParaRPr lang="es-AR" sz="2000" dirty="0">
              <a:solidFill>
                <a:schemeClr val="bg2"/>
              </a:solidFill>
              <a:latin typeface="Raleway" pitchFamily="2" charset="77"/>
            </a:endParaRPr>
          </a:p>
          <a:p>
            <a:pPr marL="342900"/>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spTree>
    <p:extLst>
      <p:ext uri="{BB962C8B-B14F-4D97-AF65-F5344CB8AC3E}">
        <p14:creationId xmlns:p14="http://schemas.microsoft.com/office/powerpoint/2010/main" val="2825329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Resolución de conflictos</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342900"/>
            <a:endParaRPr lang="es-AR" sz="2000" dirty="0">
              <a:solidFill>
                <a:schemeClr val="bg2"/>
              </a:solidFill>
              <a:latin typeface="Raleway" pitchFamily="2" charset="77"/>
            </a:endParaRPr>
          </a:p>
          <a:p>
            <a:endParaRPr lang="es-AR" sz="2000" dirty="0">
              <a:solidFill>
                <a:schemeClr val="bg2"/>
              </a:solidFill>
              <a:latin typeface="Raleway" pitchFamily="2" charset="77"/>
            </a:endParaRPr>
          </a:p>
        </p:txBody>
      </p:sp>
      <p:pic>
        <p:nvPicPr>
          <p:cNvPr id="5" name="Imagen 4">
            <a:extLst>
              <a:ext uri="{FF2B5EF4-FFF2-40B4-BE49-F238E27FC236}">
                <a16:creationId xmlns:a16="http://schemas.microsoft.com/office/drawing/2014/main" id="{7747A872-D583-57CC-05C2-756D0DA00E4B}"/>
              </a:ext>
            </a:extLst>
          </p:cNvPr>
          <p:cNvPicPr>
            <a:picLocks noChangeAspect="1"/>
          </p:cNvPicPr>
          <p:nvPr/>
        </p:nvPicPr>
        <p:blipFill>
          <a:blip r:embed="rId4"/>
          <a:stretch>
            <a:fillRect/>
          </a:stretch>
        </p:blipFill>
        <p:spPr>
          <a:xfrm>
            <a:off x="3949262" y="990502"/>
            <a:ext cx="7772400" cy="5696959"/>
          </a:xfrm>
          <a:prstGeom prst="rect">
            <a:avLst/>
          </a:prstGeom>
        </p:spPr>
      </p:pic>
    </p:spTree>
    <p:extLst>
      <p:ext uri="{BB962C8B-B14F-4D97-AF65-F5344CB8AC3E}">
        <p14:creationId xmlns:p14="http://schemas.microsoft.com/office/powerpoint/2010/main" val="765582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En el contexto del desarrollo de software y los sistemas de control de versiones distribuidos,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(PR) o solicitud de extracción es una funcionalidad clave que permite a los desarrolladores colaborar y revisar los cambios antes de fusionarlos en la rama principal del repositorio. Es una característica fundamental en plataformas como GitHub y </a:t>
            </a:r>
            <a:r>
              <a:rPr lang="es-AR" sz="2000" dirty="0" err="1">
                <a:solidFill>
                  <a:schemeClr val="bg2"/>
                </a:solidFill>
                <a:latin typeface="Raleway" pitchFamily="2" charset="77"/>
              </a:rPr>
              <a:t>GitLab</a:t>
            </a:r>
            <a:r>
              <a:rPr lang="es-AR" sz="2000" dirty="0">
                <a:solidFill>
                  <a:schemeClr val="bg2"/>
                </a:solidFill>
                <a:latin typeface="Raleway" pitchFamily="2" charset="77"/>
              </a:rPr>
              <a:t>.</a:t>
            </a:r>
          </a:p>
          <a:p>
            <a:r>
              <a:rPr lang="es-AR" sz="2000" dirty="0">
                <a:solidFill>
                  <a:schemeClr val="bg2"/>
                </a:solidFill>
                <a:latin typeface="Raleway" pitchFamily="2" charset="77"/>
              </a:rPr>
              <a:t>El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se utiliza principalmente cuando un desarrollador ha trabajado en una rama secundaria (por ejemplo, una rama de funcionalidad) y desea incorporar esos cambios en la rama principal del proyecto (generalmente llamada "master" o "</a:t>
            </a:r>
            <a:r>
              <a:rPr lang="es-AR" sz="2000" dirty="0" err="1">
                <a:solidFill>
                  <a:schemeClr val="bg2"/>
                </a:solidFill>
                <a:latin typeface="Raleway" pitchFamily="2" charset="77"/>
              </a:rPr>
              <a:t>main</a:t>
            </a:r>
            <a:r>
              <a:rPr lang="es-AR" sz="2000" dirty="0">
                <a:solidFill>
                  <a:schemeClr val="bg2"/>
                </a:solidFill>
                <a:latin typeface="Raleway" pitchFamily="2" charset="77"/>
              </a:rPr>
              <a:t>"). En lugar de realizar una fusión directa, el desarrollador crea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para notificar a otros miembros del equipo sobre los cambios y solicitar su revisión antes de la fusión.</a:t>
            </a: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1229741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En el contexto del desarrollo de software y los sistemas de control de versiones distribuidos,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(PR) o solicitud de extracción es una funcionalidad clave que permite a los desarrolladores colaborar y revisar los cambios antes de fusionarlos en la rama principal del repositorio. Es una característica fundamental en plataformas como GitHub y </a:t>
            </a:r>
            <a:r>
              <a:rPr lang="es-AR" sz="2000" dirty="0" err="1">
                <a:solidFill>
                  <a:schemeClr val="bg2"/>
                </a:solidFill>
                <a:latin typeface="Raleway" pitchFamily="2" charset="77"/>
              </a:rPr>
              <a:t>GitLab</a:t>
            </a:r>
            <a:r>
              <a:rPr lang="es-AR" sz="2000" dirty="0">
                <a:solidFill>
                  <a:schemeClr val="bg2"/>
                </a:solidFill>
                <a:latin typeface="Raleway" pitchFamily="2" charset="77"/>
              </a:rPr>
              <a:t>.</a:t>
            </a:r>
          </a:p>
          <a:p>
            <a:r>
              <a:rPr lang="es-AR" sz="2000" dirty="0">
                <a:solidFill>
                  <a:schemeClr val="bg2"/>
                </a:solidFill>
                <a:latin typeface="Raleway" pitchFamily="2" charset="77"/>
              </a:rPr>
              <a:t>El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se utiliza principalmente cuando un desarrollador ha trabajado en una rama secundaria (por ejemplo, una rama de funcionalidad) y desea incorporar esos cambios en la rama principal del proyecto (generalmente llamada "master" o "</a:t>
            </a:r>
            <a:r>
              <a:rPr lang="es-AR" sz="2000" dirty="0" err="1">
                <a:solidFill>
                  <a:schemeClr val="bg2"/>
                </a:solidFill>
                <a:latin typeface="Raleway" pitchFamily="2" charset="77"/>
              </a:rPr>
              <a:t>main</a:t>
            </a:r>
            <a:r>
              <a:rPr lang="es-AR" sz="2000" dirty="0">
                <a:solidFill>
                  <a:schemeClr val="bg2"/>
                </a:solidFill>
                <a:latin typeface="Raleway" pitchFamily="2" charset="77"/>
              </a:rPr>
              <a:t>"). En lugar de realizar una fusión directa, el desarrollador crea un </a:t>
            </a:r>
            <a:r>
              <a:rPr lang="es-AR" sz="2000" dirty="0" err="1">
                <a:solidFill>
                  <a:schemeClr val="bg2"/>
                </a:solidFill>
                <a:latin typeface="Raleway" pitchFamily="2" charset="77"/>
              </a:rPr>
              <a:t>Pull</a:t>
            </a:r>
            <a:r>
              <a:rPr lang="es-AR" sz="2000" dirty="0">
                <a:solidFill>
                  <a:schemeClr val="bg2"/>
                </a:solidFill>
                <a:latin typeface="Raleway" pitchFamily="2" charset="77"/>
              </a:rPr>
              <a:t> </a:t>
            </a:r>
            <a:r>
              <a:rPr lang="es-AR" sz="2000" dirty="0" err="1">
                <a:solidFill>
                  <a:schemeClr val="bg2"/>
                </a:solidFill>
                <a:latin typeface="Raleway" pitchFamily="2" charset="77"/>
              </a:rPr>
              <a:t>Request</a:t>
            </a:r>
            <a:r>
              <a:rPr lang="es-AR" sz="2000" dirty="0">
                <a:solidFill>
                  <a:schemeClr val="bg2"/>
                </a:solidFill>
                <a:latin typeface="Raleway" pitchFamily="2" charset="77"/>
              </a:rPr>
              <a:t> para notificar a otros miembros del equipo sobre los cambios y solicitar su revisión antes de la fusión.</a:t>
            </a: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36311034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sz="2000" dirty="0">
                <a:solidFill>
                  <a:schemeClr val="bg2"/>
                </a:solidFill>
                <a:latin typeface="Raleway" pitchFamily="2" charset="77"/>
              </a:rPr>
              <a:t>Creo una rama local, creo un nuevo archivo y la subo al repo remoto:</a:t>
            </a:r>
          </a:p>
          <a:p>
            <a:pPr marL="114300" indent="0">
              <a:buNone/>
            </a:pPr>
            <a:r>
              <a:rPr lang="es-AR" sz="1600" dirty="0">
                <a:solidFill>
                  <a:schemeClr val="bg2"/>
                </a:solidFill>
                <a:latin typeface="Courier New" panose="02070309020205020404" pitchFamily="49" charset="0"/>
                <a:cs typeface="Courier New" panose="02070309020205020404" pitchFamily="49" charset="0"/>
              </a:rPr>
              <a:t>Git Branch </a:t>
            </a:r>
            <a:r>
              <a:rPr lang="es-AR" sz="1600" dirty="0" err="1">
                <a:solidFill>
                  <a:schemeClr val="bg2"/>
                </a:solidFill>
                <a:latin typeface="Courier New" panose="02070309020205020404" pitchFamily="49" charset="0"/>
                <a:cs typeface="Courier New" panose="02070309020205020404" pitchFamily="49" charset="0"/>
              </a:rPr>
              <a:t>pullReqBranch</a:t>
            </a:r>
            <a:endParaRPr lang="es-AR" sz="1600" dirty="0">
              <a:solidFill>
                <a:schemeClr val="bg2"/>
              </a:solidFill>
              <a:latin typeface="Courier New" panose="02070309020205020404" pitchFamily="49" charset="0"/>
              <a:cs typeface="Courier New" panose="02070309020205020404" pitchFamily="49" charset="0"/>
            </a:endParaRPr>
          </a:p>
          <a:p>
            <a:pPr marL="114300" indent="0">
              <a:buNone/>
            </a:pPr>
            <a:r>
              <a:rPr lang="es-AR" sz="1600" dirty="0">
                <a:solidFill>
                  <a:schemeClr val="bg2"/>
                </a:solidFill>
                <a:latin typeface="Courier New" panose="02070309020205020404" pitchFamily="49" charset="0"/>
                <a:cs typeface="Courier New" panose="02070309020205020404" pitchFamily="49" charset="0"/>
              </a:rPr>
              <a:t>Git </a:t>
            </a:r>
            <a:r>
              <a:rPr lang="es-AR" sz="1600" dirty="0" err="1">
                <a:solidFill>
                  <a:schemeClr val="bg2"/>
                </a:solidFill>
                <a:latin typeface="Courier New" panose="02070309020205020404" pitchFamily="49" charset="0"/>
                <a:cs typeface="Courier New" panose="02070309020205020404" pitchFamily="49" charset="0"/>
              </a:rPr>
              <a:t>pull</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origin</a:t>
            </a:r>
            <a:r>
              <a:rPr lang="es-AR" sz="1600" dirty="0">
                <a:solidFill>
                  <a:schemeClr val="bg2"/>
                </a:solidFill>
                <a:latin typeface="Courier New" panose="02070309020205020404" pitchFamily="49" charset="0"/>
                <a:cs typeface="Courier New" panose="02070309020205020404" pitchFamily="49" charset="0"/>
              </a:rPr>
              <a:t> </a:t>
            </a:r>
            <a:r>
              <a:rPr lang="es-AR" sz="1600" dirty="0" err="1">
                <a:solidFill>
                  <a:schemeClr val="bg2"/>
                </a:solidFill>
                <a:latin typeface="Courier New" panose="02070309020205020404" pitchFamily="49" charset="0"/>
                <a:cs typeface="Courier New" panose="02070309020205020404" pitchFamily="49" charset="0"/>
              </a:rPr>
              <a:t>pullReqBranch</a:t>
            </a:r>
            <a:endParaRPr lang="es-AR" sz="1600" dirty="0">
              <a:solidFill>
                <a:schemeClr val="bg2"/>
              </a:solidFill>
              <a:latin typeface="Courier New" panose="02070309020205020404" pitchFamily="49" charset="0"/>
              <a:cs typeface="Courier New" panose="02070309020205020404" pitchFamily="49" charset="0"/>
            </a:endParaRPr>
          </a:p>
          <a:p>
            <a:r>
              <a:rPr lang="es-AR" sz="2000" dirty="0">
                <a:solidFill>
                  <a:schemeClr val="bg2"/>
                </a:solidFill>
                <a:latin typeface="Raleway" pitchFamily="2" charset="77"/>
              </a:rPr>
              <a:t>Desde </a:t>
            </a:r>
            <a:r>
              <a:rPr lang="es-AR" sz="2000" dirty="0" err="1">
                <a:solidFill>
                  <a:schemeClr val="bg2"/>
                </a:solidFill>
                <a:latin typeface="Raleway" pitchFamily="2" charset="77"/>
              </a:rPr>
              <a:t>github</a:t>
            </a:r>
            <a:r>
              <a:rPr lang="es-AR" sz="2000" dirty="0">
                <a:solidFill>
                  <a:schemeClr val="bg2"/>
                </a:solidFill>
                <a:latin typeface="Raleway" pitchFamily="2" charset="77"/>
              </a:rPr>
              <a:t> hago un </a:t>
            </a:r>
            <a:r>
              <a:rPr lang="es-AR" sz="2000" dirty="0" err="1">
                <a:solidFill>
                  <a:schemeClr val="bg2"/>
                </a:solidFill>
                <a:latin typeface="Raleway" pitchFamily="2" charset="77"/>
              </a:rPr>
              <a:t>PullRequest</a:t>
            </a:r>
            <a:endParaRPr lang="es-AR" sz="2000" dirty="0">
              <a:solidFill>
                <a:schemeClr val="bg2"/>
              </a:solidFill>
              <a:latin typeface="Raleway" pitchFamily="2" charset="77"/>
            </a:endParaRPr>
          </a:p>
          <a:p>
            <a:r>
              <a:rPr lang="es-AR" sz="2000" dirty="0">
                <a:solidFill>
                  <a:schemeClr val="bg2"/>
                </a:solidFill>
                <a:latin typeface="Raleway" pitchFamily="2" charset="77"/>
              </a:rPr>
              <a:t>Ver opciones de seguridad de la rama</a:t>
            </a:r>
          </a:p>
          <a:p>
            <a:pPr marL="114300" indent="0">
              <a:buNone/>
            </a:pPr>
            <a:endParaRPr lang="es-AR" sz="2000" dirty="0">
              <a:solidFill>
                <a:schemeClr val="bg2"/>
              </a:solidFill>
              <a:latin typeface="Courier New" panose="02070309020205020404" pitchFamily="49" charset="0"/>
              <a:cs typeface="Courier New" panose="02070309020205020404" pitchFamily="49" charset="0"/>
            </a:endParaRPr>
          </a:p>
          <a:p>
            <a:pPr marL="342900"/>
            <a:endParaRPr lang="es-AR" sz="1400" dirty="0">
              <a:solidFill>
                <a:schemeClr val="bg2"/>
              </a:solidFill>
              <a:latin typeface="Raleway" pitchFamily="2" charset="77"/>
            </a:endParaRPr>
          </a:p>
          <a:p>
            <a:endParaRPr lang="es-AR" sz="1400" dirty="0">
              <a:solidFill>
                <a:schemeClr val="bg2"/>
              </a:solidFill>
              <a:latin typeface="Raleway" pitchFamily="2" charset="77"/>
            </a:endParaRPr>
          </a:p>
        </p:txBody>
      </p:sp>
    </p:spTree>
    <p:extLst>
      <p:ext uri="{BB962C8B-B14F-4D97-AF65-F5344CB8AC3E}">
        <p14:creationId xmlns:p14="http://schemas.microsoft.com/office/powerpoint/2010/main" val="37469519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err="1"/>
              <a:t>Pull</a:t>
            </a:r>
            <a:r>
              <a:rPr lang="es-AR" dirty="0"/>
              <a:t> </a:t>
            </a:r>
            <a:r>
              <a:rPr lang="es-AR" dirty="0" err="1"/>
              <a:t>Request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pPr marL="0" indent="0">
              <a:buNone/>
            </a:pPr>
            <a:r>
              <a:rPr lang="es-AR" sz="1400" dirty="0">
                <a:solidFill>
                  <a:schemeClr val="bg2"/>
                </a:solidFill>
                <a:latin typeface="Raleway" pitchFamily="2" charset="77"/>
              </a:rPr>
              <a:t>Los </a:t>
            </a:r>
            <a:r>
              <a:rPr lang="es-AR" sz="1400" dirty="0" err="1">
                <a:solidFill>
                  <a:schemeClr val="bg2"/>
                </a:solidFill>
                <a:latin typeface="Raleway" pitchFamily="2" charset="77"/>
              </a:rPr>
              <a:t>PRs</a:t>
            </a:r>
            <a:r>
              <a:rPr lang="es-AR" sz="1400" dirty="0">
                <a:solidFill>
                  <a:schemeClr val="bg2"/>
                </a:solidFill>
                <a:latin typeface="Raleway" pitchFamily="2" charset="77"/>
              </a:rPr>
              <a:t> ofrecen una serie de beneficios que mejoran la calidad del código, la colaboración del equipo y la gestión del proyecto. </a:t>
            </a:r>
          </a:p>
          <a:p>
            <a:pPr marL="0" indent="0">
              <a:buNone/>
            </a:pPr>
            <a:r>
              <a:rPr lang="es-AR" sz="1400" b="1" dirty="0">
                <a:solidFill>
                  <a:schemeClr val="bg2"/>
                </a:solidFill>
                <a:latin typeface="Raleway" pitchFamily="2" charset="77"/>
              </a:rPr>
              <a:t>1. Facilita la revisión del código</a:t>
            </a:r>
            <a:r>
              <a:rPr lang="es-AR" sz="1400" dirty="0">
                <a:solidFill>
                  <a:schemeClr val="bg2"/>
                </a:solidFill>
                <a:latin typeface="Raleway" pitchFamily="2" charset="77"/>
              </a:rPr>
              <a:t>: Proporcionan una forma estructurada para que los miembros del equipo revisen y discutan los cambios propuestos antes de que se fusionen en la rama principal. Esto ayuda a identificar errores, mejorar el diseño y asegurar que el código cumpla con los estándares de calidad del proyecto.</a:t>
            </a:r>
          </a:p>
          <a:p>
            <a:pPr marL="0" indent="0">
              <a:buNone/>
            </a:pPr>
            <a:r>
              <a:rPr lang="es-AR" sz="1400" b="1" dirty="0">
                <a:solidFill>
                  <a:schemeClr val="bg2"/>
                </a:solidFill>
                <a:latin typeface="Raleway" pitchFamily="2" charset="77"/>
              </a:rPr>
              <a:t>2. Fomenta la colaboración: </a:t>
            </a:r>
            <a:r>
              <a:rPr lang="es-AR" sz="1400" dirty="0">
                <a:solidFill>
                  <a:schemeClr val="bg2"/>
                </a:solidFill>
                <a:latin typeface="Raleway" pitchFamily="2" charset="77"/>
              </a:rPr>
              <a:t>Al utilizar </a:t>
            </a:r>
            <a:r>
              <a:rPr lang="es-AR" sz="1400" dirty="0" err="1">
                <a:solidFill>
                  <a:schemeClr val="bg2"/>
                </a:solidFill>
                <a:latin typeface="Raleway" pitchFamily="2" charset="77"/>
              </a:rPr>
              <a:t>PRs</a:t>
            </a:r>
            <a:r>
              <a:rPr lang="es-AR" sz="1400" dirty="0">
                <a:solidFill>
                  <a:schemeClr val="bg2"/>
                </a:solidFill>
                <a:latin typeface="Raleway" pitchFamily="2" charset="77"/>
              </a:rPr>
              <a:t>, los miembros del equipo pueden compartir sus conocimientos y experiencia, ofrecer sugerencias y trabajar juntos para mejorar el código</a:t>
            </a:r>
          </a:p>
          <a:p>
            <a:pPr marL="0" indent="0">
              <a:buNone/>
            </a:pPr>
            <a:r>
              <a:rPr lang="es-AR" sz="1400" b="1" dirty="0">
                <a:solidFill>
                  <a:schemeClr val="bg2"/>
                </a:solidFill>
                <a:latin typeface="Raleway" pitchFamily="2" charset="77"/>
              </a:rPr>
              <a:t>3. Mejora la transparencia: </a:t>
            </a:r>
            <a:r>
              <a:rPr lang="es-AR" sz="1400" dirty="0">
                <a:solidFill>
                  <a:schemeClr val="bg2"/>
                </a:solidFill>
                <a:latin typeface="Raleway" pitchFamily="2" charset="77"/>
              </a:rPr>
              <a:t>Proporcionan un registro claro y completo de los cambios propuestos, las discusiones y las revisiones realizadas por el equipo. </a:t>
            </a:r>
          </a:p>
          <a:p>
            <a:pPr marL="0" indent="0">
              <a:buNone/>
            </a:pPr>
            <a:r>
              <a:rPr lang="es-AR" sz="1400" b="1" dirty="0">
                <a:solidFill>
                  <a:schemeClr val="bg2"/>
                </a:solidFill>
                <a:latin typeface="Raleway" pitchFamily="2" charset="77"/>
              </a:rPr>
              <a:t>4. Permite pruebas y validaciones</a:t>
            </a:r>
            <a:r>
              <a:rPr lang="es-AR" sz="1400" dirty="0">
                <a:solidFill>
                  <a:schemeClr val="bg2"/>
                </a:solidFill>
                <a:latin typeface="Raleway" pitchFamily="2" charset="77"/>
              </a:rPr>
              <a:t>: Antes de que los cambios se fusionen en la rama principal, los </a:t>
            </a:r>
            <a:r>
              <a:rPr lang="es-AR" sz="1400" dirty="0" err="1">
                <a:solidFill>
                  <a:schemeClr val="bg2"/>
                </a:solidFill>
                <a:latin typeface="Raleway" pitchFamily="2" charset="77"/>
              </a:rPr>
              <a:t>PRs</a:t>
            </a:r>
            <a:r>
              <a:rPr lang="es-AR" sz="1400" dirty="0">
                <a:solidFill>
                  <a:schemeClr val="bg2"/>
                </a:solidFill>
                <a:latin typeface="Raleway" pitchFamily="2" charset="77"/>
              </a:rPr>
              <a:t> pueden someterse a pruebas automatizadas, integración continua y validaciones por parte de otros miembros del equipo. </a:t>
            </a:r>
          </a:p>
          <a:p>
            <a:pPr marL="0" indent="0">
              <a:buNone/>
            </a:pPr>
            <a:r>
              <a:rPr lang="es-AR" sz="1400" b="1" dirty="0">
                <a:solidFill>
                  <a:schemeClr val="bg2"/>
                </a:solidFill>
                <a:latin typeface="Raleway" pitchFamily="2" charset="77"/>
              </a:rPr>
              <a:t>5. Evita conflictos y errores en la rama principal: </a:t>
            </a:r>
            <a:r>
              <a:rPr lang="es-AR" sz="1400" dirty="0">
                <a:solidFill>
                  <a:schemeClr val="bg2"/>
                </a:solidFill>
                <a:latin typeface="Raleway" pitchFamily="2" charset="77"/>
              </a:rPr>
              <a:t>Al utilizar </a:t>
            </a:r>
            <a:r>
              <a:rPr lang="es-AR" sz="1400" dirty="0" err="1">
                <a:solidFill>
                  <a:schemeClr val="bg2"/>
                </a:solidFill>
                <a:latin typeface="Raleway" pitchFamily="2" charset="77"/>
              </a:rPr>
              <a:t>PRs</a:t>
            </a:r>
            <a:r>
              <a:rPr lang="es-AR" sz="1400" dirty="0">
                <a:solidFill>
                  <a:schemeClr val="bg2"/>
                </a:solidFill>
                <a:latin typeface="Raleway" pitchFamily="2" charset="77"/>
              </a:rPr>
              <a:t>, se minimiza el riesgo de conflictos y errores en la rama principal del repositorio. Los cambios se revisan cuidadosamente antes de la fusión, lo que reduce la probabilidad de introducir problemas en el código base.</a:t>
            </a:r>
          </a:p>
          <a:p>
            <a:pPr marL="0" indent="0">
              <a:buNone/>
            </a:pPr>
            <a:r>
              <a:rPr lang="es-AR" sz="1400" b="1" dirty="0">
                <a:solidFill>
                  <a:schemeClr val="bg2"/>
                </a:solidFill>
                <a:latin typeface="Raleway" pitchFamily="2" charset="77"/>
              </a:rPr>
              <a:t>6. Flexibilidad y control: </a:t>
            </a:r>
            <a:r>
              <a:rPr lang="es-AR" sz="1400" dirty="0">
                <a:solidFill>
                  <a:schemeClr val="bg2"/>
                </a:solidFill>
                <a:latin typeface="Raleway" pitchFamily="2" charset="77"/>
              </a:rPr>
              <a:t>Los </a:t>
            </a:r>
            <a:r>
              <a:rPr lang="es-AR" sz="1400" dirty="0" err="1">
                <a:solidFill>
                  <a:schemeClr val="bg2"/>
                </a:solidFill>
                <a:latin typeface="Raleway" pitchFamily="2" charset="77"/>
              </a:rPr>
              <a:t>PRs</a:t>
            </a:r>
            <a:r>
              <a:rPr lang="es-AR" sz="1400" dirty="0">
                <a:solidFill>
                  <a:schemeClr val="bg2"/>
                </a:solidFill>
                <a:latin typeface="Raleway" pitchFamily="2" charset="77"/>
              </a:rPr>
              <a:t> ofrecen flexibilidad al desarrollador, ya que permiten continuar trabajando en la rama de funcionalidad sin necesidad de fusionarla de inmediato. El desarrollador puede recibir comentarios y realizar mejoras antes de completar la fusión.</a:t>
            </a:r>
          </a:p>
          <a:p>
            <a:pPr marL="0" indent="0">
              <a:buNone/>
            </a:pPr>
            <a:r>
              <a:rPr lang="es-AR" sz="1400" dirty="0">
                <a:solidFill>
                  <a:schemeClr val="bg2"/>
                </a:solidFill>
                <a:latin typeface="Raleway" pitchFamily="2" charset="77"/>
              </a:rPr>
              <a:t>Es una práctica altamente beneficiosa en el desarrollo de software colaborativo, ya que mejora la calidad del código, fomenta la colaboración y brinda un mayor control sobre los cambios que se incorporan en el proyecto. </a:t>
            </a:r>
          </a:p>
          <a:p>
            <a:pPr marL="342900"/>
            <a:endParaRPr lang="es-AR" sz="1050" dirty="0">
              <a:solidFill>
                <a:schemeClr val="bg2"/>
              </a:solidFill>
              <a:latin typeface="Raleway" pitchFamily="2" charset="77"/>
            </a:endParaRPr>
          </a:p>
          <a:p>
            <a:endParaRPr lang="es-AR" sz="1050" dirty="0">
              <a:solidFill>
                <a:schemeClr val="bg2"/>
              </a:solidFill>
              <a:latin typeface="Raleway" pitchFamily="2" charset="77"/>
            </a:endParaRPr>
          </a:p>
        </p:txBody>
      </p:sp>
    </p:spTree>
    <p:extLst>
      <p:ext uri="{BB962C8B-B14F-4D97-AF65-F5344CB8AC3E}">
        <p14:creationId xmlns:p14="http://schemas.microsoft.com/office/powerpoint/2010/main" val="566824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Introducción a Git</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dirty="0">
                <a:solidFill>
                  <a:schemeClr val="bg2"/>
                </a:solidFill>
                <a:latin typeface="Raleway" pitchFamily="2" charset="77"/>
              </a:rPr>
              <a:t>Sistema de control de versiones distribuido ampliamente utilizado en el desarrollo de software y proyectos colaborativos. Fue creado por Linus Torvalds en 2005 y se basa en la eficiencia, flexibilidad y velocidad para rastrear cambios en archivos y coordinar el trabajo en equipo.</a:t>
            </a:r>
          </a:p>
          <a:p>
            <a:r>
              <a:rPr lang="es-AR" dirty="0">
                <a:solidFill>
                  <a:schemeClr val="bg2"/>
                </a:solidFill>
                <a:latin typeface="Raleway" pitchFamily="2" charset="77"/>
              </a:rPr>
              <a:t>Es una herramienta poderosa y esencial para el desarrollo de software y proyectos colaborativos. Su enfoque distribuido y su conjunto de comandos permiten a los equipos trabajar de manera eficiente, mantener un historial claro de cambios y colaborar de forma efectiva en el desarrollo de software.</a:t>
            </a:r>
          </a:p>
          <a:p>
            <a:r>
              <a:rPr lang="es-AR" dirty="0">
                <a:solidFill>
                  <a:schemeClr val="bg2"/>
                </a:solidFill>
                <a:latin typeface="Raleway" pitchFamily="2" charset="77"/>
              </a:rPr>
              <a:t>Opera en un entorno distribuido, lo que significa que cada usuario tiene una copia completa del repositorio en su sistema local. Esto permite que cada miembro del equipo trabaje de manera independiente y, al mismo tiempo, fusionar y sincronizar sus cambios con otros miembros.</a:t>
            </a:r>
          </a:p>
          <a:p>
            <a:endParaRPr lang="es-AR" dirty="0">
              <a:solidFill>
                <a:schemeClr val="bg2"/>
              </a:solidFill>
              <a:latin typeface="Raleway" pitchFamily="2" charset="77"/>
            </a:endParaRPr>
          </a:p>
        </p:txBody>
      </p:sp>
    </p:spTree>
    <p:extLst>
      <p:ext uri="{BB962C8B-B14F-4D97-AF65-F5344CB8AC3E}">
        <p14:creationId xmlns:p14="http://schemas.microsoft.com/office/powerpoint/2010/main" val="579902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Estados de Git</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err="1">
                <a:solidFill>
                  <a:schemeClr val="bg2"/>
                </a:solidFill>
                <a:latin typeface="Raleway" pitchFamily="2" charset="77"/>
              </a:rPr>
              <a:t>Working</a:t>
            </a:r>
            <a:r>
              <a:rPr lang="es-AR" dirty="0">
                <a:solidFill>
                  <a:schemeClr val="bg2"/>
                </a:solidFill>
                <a:latin typeface="Raleway" pitchFamily="2" charset="77"/>
              </a:rPr>
              <a:t> </a:t>
            </a:r>
            <a:r>
              <a:rPr lang="es-AR" dirty="0" err="1">
                <a:solidFill>
                  <a:schemeClr val="bg2"/>
                </a:solidFill>
                <a:latin typeface="Raleway" pitchFamily="2" charset="77"/>
              </a:rPr>
              <a:t>Directory</a:t>
            </a:r>
            <a:endParaRPr lang="es-AR" dirty="0">
              <a:solidFill>
                <a:schemeClr val="bg2"/>
              </a:solidFill>
              <a:latin typeface="Raleway" pitchFamily="2" charset="77"/>
            </a:endParaRPr>
          </a:p>
          <a:p>
            <a:r>
              <a:rPr lang="es-AR" dirty="0" err="1">
                <a:solidFill>
                  <a:schemeClr val="bg2"/>
                </a:solidFill>
                <a:latin typeface="Raleway" pitchFamily="2" charset="77"/>
              </a:rPr>
              <a:t>Staging</a:t>
            </a:r>
            <a:r>
              <a:rPr lang="es-AR" dirty="0">
                <a:solidFill>
                  <a:schemeClr val="bg2"/>
                </a:solidFill>
                <a:latin typeface="Raleway" pitchFamily="2" charset="77"/>
              </a:rPr>
              <a:t> </a:t>
            </a:r>
            <a:r>
              <a:rPr lang="es-AR" dirty="0" err="1">
                <a:solidFill>
                  <a:schemeClr val="bg2"/>
                </a:solidFill>
                <a:latin typeface="Raleway" pitchFamily="2" charset="77"/>
              </a:rPr>
              <a:t>Area</a:t>
            </a:r>
            <a:endParaRPr lang="es-AR" dirty="0">
              <a:solidFill>
                <a:schemeClr val="bg2"/>
              </a:solidFill>
              <a:latin typeface="Raleway" pitchFamily="2" charset="77"/>
            </a:endParaRPr>
          </a:p>
          <a:p>
            <a:r>
              <a:rPr lang="es-AR" dirty="0" err="1">
                <a:solidFill>
                  <a:schemeClr val="bg2"/>
                </a:solidFill>
                <a:latin typeface="Raleway" pitchFamily="2" charset="77"/>
              </a:rPr>
              <a:t>Repository</a:t>
            </a:r>
            <a:endParaRPr lang="es-AR" dirty="0">
              <a:solidFill>
                <a:schemeClr val="bg2"/>
              </a:solidFill>
              <a:latin typeface="Raleway" pitchFamily="2" charset="77"/>
            </a:endParaRPr>
          </a:p>
          <a:p>
            <a:r>
              <a:rPr lang="es-AR" dirty="0">
                <a:solidFill>
                  <a:schemeClr val="bg2"/>
                </a:solidFill>
                <a:latin typeface="Raleway" pitchFamily="2" charset="77"/>
              </a:rPr>
              <a:t>Remote </a:t>
            </a:r>
            <a:r>
              <a:rPr lang="es-AR" dirty="0" err="1">
                <a:solidFill>
                  <a:schemeClr val="bg2"/>
                </a:solidFill>
                <a:latin typeface="Raleway" pitchFamily="2" charset="77"/>
              </a:rPr>
              <a:t>Repository</a:t>
            </a:r>
            <a:r>
              <a:rPr lang="es-AR" dirty="0">
                <a:solidFill>
                  <a:schemeClr val="bg2"/>
                </a:solidFill>
                <a:latin typeface="Raleway" pitchFamily="2" charset="77"/>
              </a:rPr>
              <a:t> (GitHub): Otro repo con sus tres estados internos</a:t>
            </a:r>
          </a:p>
          <a:p>
            <a:endParaRPr lang="es-AR" dirty="0">
              <a:solidFill>
                <a:schemeClr val="bg2"/>
              </a:solidFill>
              <a:latin typeface="Raleway" pitchFamily="2" charset="77"/>
            </a:endParaRPr>
          </a:p>
        </p:txBody>
      </p:sp>
      <p:pic>
        <p:nvPicPr>
          <p:cNvPr id="3" name="Imagen 2">
            <a:extLst>
              <a:ext uri="{FF2B5EF4-FFF2-40B4-BE49-F238E27FC236}">
                <a16:creationId xmlns:a16="http://schemas.microsoft.com/office/drawing/2014/main" id="{82336F07-B122-A5A0-F2EA-4F378FFC6666}"/>
              </a:ext>
            </a:extLst>
          </p:cNvPr>
          <p:cNvPicPr>
            <a:picLocks noChangeAspect="1"/>
          </p:cNvPicPr>
          <p:nvPr/>
        </p:nvPicPr>
        <p:blipFill>
          <a:blip r:embed="rId4"/>
          <a:stretch>
            <a:fillRect/>
          </a:stretch>
        </p:blipFill>
        <p:spPr>
          <a:xfrm>
            <a:off x="5073298" y="2846520"/>
            <a:ext cx="5433973" cy="2597839"/>
          </a:xfrm>
          <a:prstGeom prst="rect">
            <a:avLst/>
          </a:prstGeom>
        </p:spPr>
      </p:pic>
    </p:spTree>
    <p:extLst>
      <p:ext uri="{BB962C8B-B14F-4D97-AF65-F5344CB8AC3E}">
        <p14:creationId xmlns:p14="http://schemas.microsoft.com/office/powerpoint/2010/main" val="1777861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Instalación</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Windows: </a:t>
            </a:r>
            <a:r>
              <a:rPr lang="es-AR" dirty="0">
                <a:solidFill>
                  <a:schemeClr val="bg2"/>
                </a:solidFill>
                <a:latin typeface="Raleway" pitchFamily="2" charset="77"/>
                <a:hlinkClick r:id="rId4">
                  <a:extLst>
                    <a:ext uri="{A12FA001-AC4F-418D-AE19-62706E023703}">
                      <ahyp:hlinkClr xmlns:ahyp="http://schemas.microsoft.com/office/drawing/2018/hyperlinkcolor" val="tx"/>
                    </a:ext>
                  </a:extLst>
                </a:hlinkClick>
              </a:rPr>
              <a:t>https://git-for-windows.github.io/</a:t>
            </a:r>
            <a:endParaRPr lang="es-AR" dirty="0">
              <a:solidFill>
                <a:schemeClr val="bg2"/>
              </a:solidFill>
              <a:latin typeface="Raleway" pitchFamily="2" charset="77"/>
            </a:endParaRPr>
          </a:p>
          <a:p>
            <a:r>
              <a:rPr lang="es-AR" dirty="0">
                <a:solidFill>
                  <a:schemeClr val="bg2"/>
                </a:solidFill>
                <a:latin typeface="Raleway" pitchFamily="2" charset="77"/>
              </a:rPr>
              <a:t>Git </a:t>
            </a:r>
            <a:r>
              <a:rPr lang="es-AR" dirty="0" err="1">
                <a:solidFill>
                  <a:schemeClr val="bg2"/>
                </a:solidFill>
                <a:latin typeface="Raleway" pitchFamily="2" charset="77"/>
              </a:rPr>
              <a:t>Bash</a:t>
            </a:r>
            <a:r>
              <a:rPr lang="es-AR" dirty="0">
                <a:solidFill>
                  <a:schemeClr val="bg2"/>
                </a:solidFill>
                <a:latin typeface="Raleway" pitchFamily="2" charset="77"/>
              </a:rPr>
              <a:t>: </a:t>
            </a:r>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version</a:t>
            </a: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r>
              <a:rPr lang="es-AR" dirty="0">
                <a:solidFill>
                  <a:schemeClr val="bg2"/>
                </a:solidFill>
                <a:latin typeface="Raleway" pitchFamily="2" charset="77"/>
              </a:rPr>
              <a:t>Mac OS:</a:t>
            </a:r>
          </a:p>
          <a:p>
            <a:r>
              <a:rPr lang="es-AR" dirty="0">
                <a:solidFill>
                  <a:schemeClr val="bg2"/>
                </a:solidFill>
                <a:latin typeface="Raleway" pitchFamily="2" charset="77"/>
              </a:rPr>
              <a:t>Terminal: </a:t>
            </a:r>
            <a:r>
              <a:rPr lang="es-AR" dirty="0" err="1">
                <a:solidFill>
                  <a:schemeClr val="bg2"/>
                </a:solidFill>
                <a:latin typeface="Raleway" pitchFamily="2" charset="77"/>
              </a:rPr>
              <a:t>git</a:t>
            </a:r>
            <a:r>
              <a:rPr lang="es-AR" dirty="0">
                <a:solidFill>
                  <a:schemeClr val="bg2"/>
                </a:solidFill>
                <a:latin typeface="Raleway" pitchFamily="2" charset="77"/>
              </a:rPr>
              <a:t> versión</a:t>
            </a:r>
          </a:p>
          <a:p>
            <a:endParaRPr lang="es-AR" dirty="0">
              <a:solidFill>
                <a:schemeClr val="bg2"/>
              </a:solidFill>
              <a:latin typeface="Raleway" pitchFamily="2" charset="77"/>
            </a:endParaRPr>
          </a:p>
        </p:txBody>
      </p:sp>
      <p:pic>
        <p:nvPicPr>
          <p:cNvPr id="6" name="Imagen 5">
            <a:extLst>
              <a:ext uri="{FF2B5EF4-FFF2-40B4-BE49-F238E27FC236}">
                <a16:creationId xmlns:a16="http://schemas.microsoft.com/office/drawing/2014/main" id="{5FEC8960-68AA-170A-A35B-29148D531F5D}"/>
              </a:ext>
            </a:extLst>
          </p:cNvPr>
          <p:cNvPicPr>
            <a:picLocks noChangeAspect="1"/>
          </p:cNvPicPr>
          <p:nvPr/>
        </p:nvPicPr>
        <p:blipFill>
          <a:blip r:embed="rId5"/>
          <a:stretch>
            <a:fillRect/>
          </a:stretch>
        </p:blipFill>
        <p:spPr>
          <a:xfrm>
            <a:off x="5998561" y="1866189"/>
            <a:ext cx="2654300" cy="1104900"/>
          </a:xfrm>
          <a:prstGeom prst="rect">
            <a:avLst/>
          </a:prstGeom>
        </p:spPr>
      </p:pic>
      <p:pic>
        <p:nvPicPr>
          <p:cNvPr id="7" name="Imagen 6">
            <a:extLst>
              <a:ext uri="{FF2B5EF4-FFF2-40B4-BE49-F238E27FC236}">
                <a16:creationId xmlns:a16="http://schemas.microsoft.com/office/drawing/2014/main" id="{45B51716-2109-1887-B0B3-217496F23464}"/>
              </a:ext>
            </a:extLst>
          </p:cNvPr>
          <p:cNvPicPr>
            <a:picLocks noChangeAspect="1"/>
          </p:cNvPicPr>
          <p:nvPr/>
        </p:nvPicPr>
        <p:blipFill>
          <a:blip r:embed="rId6"/>
          <a:stretch>
            <a:fillRect/>
          </a:stretch>
        </p:blipFill>
        <p:spPr>
          <a:xfrm>
            <a:off x="5420360" y="4235513"/>
            <a:ext cx="4406812" cy="2028295"/>
          </a:xfrm>
          <a:prstGeom prst="rect">
            <a:avLst/>
          </a:prstGeom>
        </p:spPr>
      </p:pic>
    </p:spTree>
    <p:extLst>
      <p:ext uri="{BB962C8B-B14F-4D97-AF65-F5344CB8AC3E}">
        <p14:creationId xmlns:p14="http://schemas.microsoft.com/office/powerpoint/2010/main" val="220190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Configuración de Editor</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Windows: Notepad++</a:t>
            </a:r>
          </a:p>
          <a:p>
            <a:r>
              <a:rPr lang="es-AR" dirty="0">
                <a:solidFill>
                  <a:schemeClr val="bg2"/>
                </a:solidFill>
                <a:latin typeface="Raleway" pitchFamily="2" charset="77"/>
              </a:rPr>
              <a:t>Agregamos el </a:t>
            </a:r>
            <a:r>
              <a:rPr lang="es-AR" dirty="0" err="1">
                <a:solidFill>
                  <a:schemeClr val="bg2"/>
                </a:solidFill>
                <a:latin typeface="Raleway" pitchFamily="2" charset="77"/>
              </a:rPr>
              <a:t>path</a:t>
            </a:r>
            <a:r>
              <a:rPr lang="es-AR" dirty="0">
                <a:solidFill>
                  <a:schemeClr val="bg2"/>
                </a:solidFill>
                <a:latin typeface="Raleway" pitchFamily="2" charset="77"/>
              </a:rPr>
              <a:t> en las variables de entorno</a:t>
            </a:r>
          </a:p>
          <a:p>
            <a:r>
              <a:rPr lang="es-AR" dirty="0">
                <a:solidFill>
                  <a:schemeClr val="bg2"/>
                </a:solidFill>
                <a:latin typeface="Raleway" pitchFamily="2" charset="77"/>
              </a:rPr>
              <a:t>Ponemos un alias, por ejemplo </a:t>
            </a:r>
            <a:r>
              <a:rPr lang="es-AR" dirty="0" err="1">
                <a:solidFill>
                  <a:schemeClr val="bg2"/>
                </a:solidFill>
                <a:latin typeface="Raleway" pitchFamily="2" charset="77"/>
              </a:rPr>
              <a:t>npp</a:t>
            </a:r>
            <a:r>
              <a:rPr lang="es-AR" dirty="0">
                <a:solidFill>
                  <a:schemeClr val="bg2"/>
                </a:solidFill>
                <a:latin typeface="Raleway" pitchFamily="2" charset="77"/>
              </a:rPr>
              <a:t>:</a:t>
            </a:r>
          </a:p>
          <a:p>
            <a:r>
              <a:rPr lang="es-AR" dirty="0">
                <a:solidFill>
                  <a:schemeClr val="bg2"/>
                </a:solidFill>
                <a:latin typeface="Raleway" pitchFamily="2" charset="77"/>
              </a:rPr>
              <a:t>Desde Git </a:t>
            </a:r>
            <a:r>
              <a:rPr lang="es-AR" dirty="0" err="1">
                <a:solidFill>
                  <a:schemeClr val="bg2"/>
                </a:solidFill>
                <a:latin typeface="Raleway" pitchFamily="2" charset="77"/>
              </a:rPr>
              <a:t>Bash</a:t>
            </a:r>
            <a:r>
              <a:rPr lang="es-AR" dirty="0">
                <a:solidFill>
                  <a:schemeClr val="bg2"/>
                </a:solidFill>
                <a:latin typeface="Raleway" pitchFamily="2" charset="77"/>
              </a:rPr>
              <a:t>: </a:t>
            </a:r>
            <a:r>
              <a:rPr lang="es-AR" dirty="0">
                <a:solidFill>
                  <a:schemeClr val="bg2"/>
                </a:solidFill>
                <a:latin typeface="Courier New" panose="02070309020205020404" pitchFamily="49" charset="0"/>
                <a:cs typeface="Courier New" panose="02070309020205020404" pitchFamily="49" charset="0"/>
              </a:rPr>
              <a:t>Notepad++ .</a:t>
            </a:r>
            <a:r>
              <a:rPr lang="es-AR" dirty="0" err="1">
                <a:solidFill>
                  <a:schemeClr val="bg2"/>
                </a:solidFill>
                <a:latin typeface="Courier New" panose="02070309020205020404" pitchFamily="49" charset="0"/>
                <a:cs typeface="Courier New" panose="02070309020205020404" pitchFamily="49" charset="0"/>
              </a:rPr>
              <a:t>bash_profile</a:t>
            </a:r>
            <a:endParaRPr lang="es-AR" dirty="0">
              <a:solidFill>
                <a:schemeClr val="bg2"/>
              </a:solidFill>
              <a:latin typeface="Raleway" pitchFamily="2" charset="77"/>
            </a:endParaRPr>
          </a:p>
          <a:p>
            <a:r>
              <a:rPr lang="es-AR" dirty="0">
                <a:solidFill>
                  <a:schemeClr val="bg2"/>
                </a:solidFill>
                <a:latin typeface="Raleway" pitchFamily="2" charset="77"/>
              </a:rPr>
              <a:t>En el archivo escribimos: </a:t>
            </a:r>
          </a:p>
          <a:p>
            <a:pPr marL="114300" indent="0">
              <a:buNone/>
            </a:pPr>
            <a:r>
              <a:rPr lang="es-AR" dirty="0">
                <a:solidFill>
                  <a:schemeClr val="bg2"/>
                </a:solidFill>
                <a:latin typeface="Courier New" panose="02070309020205020404" pitchFamily="49" charset="0"/>
                <a:cs typeface="Courier New" panose="02070309020205020404" pitchFamily="49" charset="0"/>
              </a:rPr>
              <a:t>Alias </a:t>
            </a:r>
            <a:r>
              <a:rPr lang="es-AR" dirty="0" err="1">
                <a:solidFill>
                  <a:schemeClr val="bg2"/>
                </a:solidFill>
                <a:latin typeface="Courier New" panose="02070309020205020404" pitchFamily="49" charset="0"/>
                <a:cs typeface="Courier New" panose="02070309020205020404" pitchFamily="49" charset="0"/>
              </a:rPr>
              <a:t>npp</a:t>
            </a:r>
            <a:r>
              <a:rPr lang="es-AR" dirty="0">
                <a:solidFill>
                  <a:schemeClr val="bg2"/>
                </a:solidFill>
                <a:latin typeface="Courier New" panose="02070309020205020404" pitchFamily="49" charset="0"/>
                <a:cs typeface="Courier New" panose="02070309020205020404" pitchFamily="49" charset="0"/>
              </a:rPr>
              <a:t>=’</a:t>
            </a:r>
            <a:r>
              <a:rPr lang="es-AR" dirty="0" err="1">
                <a:solidFill>
                  <a:schemeClr val="bg2"/>
                </a:solidFill>
                <a:latin typeface="Courier New" panose="02070309020205020404" pitchFamily="49" charset="0"/>
                <a:cs typeface="Courier New" panose="02070309020205020404" pitchFamily="49" charset="0"/>
              </a:rPr>
              <a:t>notepad</a:t>
            </a:r>
            <a:r>
              <a:rPr lang="es-AR" dirty="0">
                <a:solidFill>
                  <a:schemeClr val="bg2"/>
                </a:solidFill>
                <a:latin typeface="Courier New" panose="02070309020205020404" pitchFamily="49" charset="0"/>
                <a:cs typeface="Courier New" panose="02070309020205020404" pitchFamily="49" charset="0"/>
              </a:rPr>
              <a:t>++.exe -</a:t>
            </a:r>
            <a:r>
              <a:rPr lang="es-AR" dirty="0" err="1">
                <a:solidFill>
                  <a:schemeClr val="bg2"/>
                </a:solidFill>
                <a:latin typeface="Courier New" panose="02070309020205020404" pitchFamily="49" charset="0"/>
                <a:cs typeface="Courier New" panose="02070309020205020404" pitchFamily="49" charset="0"/>
              </a:rPr>
              <a:t>multiInst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nosession</a:t>
            </a:r>
            <a:r>
              <a:rPr lang="es-AR" dirty="0">
                <a:solidFill>
                  <a:schemeClr val="bg2"/>
                </a:solidFill>
                <a:latin typeface="Courier New" panose="02070309020205020404" pitchFamily="49" charset="0"/>
                <a:cs typeface="Courier New" panose="02070309020205020404" pitchFamily="49" charset="0"/>
              </a:rPr>
              <a:t>’ </a:t>
            </a:r>
          </a:p>
          <a:p>
            <a:r>
              <a:rPr lang="es-AR" dirty="0">
                <a:solidFill>
                  <a:schemeClr val="bg2"/>
                </a:solidFill>
                <a:latin typeface="Raleway" pitchFamily="2" charset="77"/>
              </a:rPr>
              <a:t>Guardamos, reiniciamos </a:t>
            </a:r>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bash</a:t>
            </a:r>
            <a:r>
              <a:rPr lang="es-AR" dirty="0">
                <a:solidFill>
                  <a:schemeClr val="bg2"/>
                </a:solidFill>
                <a:latin typeface="Raleway" pitchFamily="2" charset="77"/>
              </a:rPr>
              <a:t> y ahora cuando escribamos </a:t>
            </a:r>
            <a:r>
              <a:rPr lang="es-AR" dirty="0" err="1">
                <a:solidFill>
                  <a:schemeClr val="bg2"/>
                </a:solidFill>
                <a:latin typeface="Raleway" pitchFamily="2" charset="77"/>
              </a:rPr>
              <a:t>npp</a:t>
            </a:r>
            <a:r>
              <a:rPr lang="es-AR" dirty="0">
                <a:solidFill>
                  <a:schemeClr val="bg2"/>
                </a:solidFill>
                <a:latin typeface="Raleway" pitchFamily="2" charset="77"/>
              </a:rPr>
              <a:t> se abrirá Notepad++</a:t>
            </a:r>
          </a:p>
          <a:p>
            <a:r>
              <a:rPr lang="es-AR" dirty="0">
                <a:solidFill>
                  <a:schemeClr val="bg2"/>
                </a:solidFill>
                <a:latin typeface="Raleway" pitchFamily="2" charset="77"/>
              </a:rPr>
              <a:t>Ahora vamos a dejar a </a:t>
            </a:r>
            <a:r>
              <a:rPr lang="es-AR" dirty="0" err="1">
                <a:solidFill>
                  <a:schemeClr val="bg2"/>
                </a:solidFill>
                <a:latin typeface="Raleway" pitchFamily="2" charset="77"/>
              </a:rPr>
              <a:t>npp</a:t>
            </a:r>
            <a:r>
              <a:rPr lang="es-AR" dirty="0">
                <a:solidFill>
                  <a:schemeClr val="bg2"/>
                </a:solidFill>
                <a:latin typeface="Raleway" pitchFamily="2" charset="77"/>
              </a:rPr>
              <a:t> como editor predeterminado de </a:t>
            </a:r>
            <a:r>
              <a:rPr lang="es-AR" dirty="0" err="1">
                <a:solidFill>
                  <a:schemeClr val="bg2"/>
                </a:solidFill>
                <a:latin typeface="Raleway" pitchFamily="2" charset="77"/>
              </a:rPr>
              <a:t>git</a:t>
            </a:r>
            <a:r>
              <a:rPr lang="es-AR" dirty="0">
                <a:solidFill>
                  <a:schemeClr val="bg2"/>
                </a:solidFill>
                <a:latin typeface="Raleway" pitchFamily="2" charset="77"/>
              </a:rPr>
              <a:t>:</a:t>
            </a:r>
          </a:p>
          <a:p>
            <a:pPr marL="114300" indent="0">
              <a:buNone/>
            </a:pPr>
            <a:r>
              <a:rPr lang="es-MX" dirty="0">
                <a:solidFill>
                  <a:schemeClr val="bg2"/>
                </a:solidFill>
                <a:latin typeface="Courier New" panose="02070309020205020404" pitchFamily="49" charset="0"/>
                <a:cs typeface="Courier New" panose="02070309020205020404" pitchFamily="49" charset="0"/>
              </a:rPr>
              <a:t>$ cat ~/.gitconfig</a:t>
            </a:r>
            <a:endParaRPr lang="es-AR" dirty="0">
              <a:solidFill>
                <a:schemeClr val="bg2"/>
              </a:solidFill>
              <a:latin typeface="Courier New" panose="02070309020205020404" pitchFamily="49" charset="0"/>
              <a:cs typeface="Courier New" panose="02070309020205020404" pitchFamily="49"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kern="100" dirty="0">
              <a:latin typeface="Calibri" panose="020F0502020204030204" pitchFamily="34" charset="0"/>
              <a:ea typeface="Calibri" panose="020F0502020204030204" pitchFamily="34" charset="0"/>
              <a:cs typeface="Times New Roman" panose="02020603050405020304" pitchFamily="18"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s-AR" dirty="0" err="1">
                <a:solidFill>
                  <a:schemeClr val="bg2"/>
                </a:solidFill>
                <a:latin typeface="Courier New" panose="02070309020205020404" pitchFamily="49" charset="0"/>
                <a:cs typeface="Courier New" panose="02070309020205020404" pitchFamily="49" charset="0"/>
              </a:rPr>
              <a:t>git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config</a:t>
            </a:r>
            <a:r>
              <a:rPr lang="es-AR" dirty="0">
                <a:solidFill>
                  <a:schemeClr val="bg2"/>
                </a:solidFill>
                <a:latin typeface="Courier New" panose="02070309020205020404" pitchFamily="49" charset="0"/>
                <a:cs typeface="Courier New" panose="02070309020205020404" pitchFamily="49" charset="0"/>
              </a:rPr>
              <a:t> --global </a:t>
            </a:r>
            <a:r>
              <a:rPr lang="es-AR" dirty="0" err="1">
                <a:solidFill>
                  <a:schemeClr val="bg2"/>
                </a:solidFill>
                <a:latin typeface="Courier New" panose="02070309020205020404" pitchFamily="49" charset="0"/>
                <a:cs typeface="Courier New" panose="02070309020205020404" pitchFamily="49" charset="0"/>
              </a:rPr>
              <a:t>core.editor</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notepad</a:t>
            </a:r>
            <a:r>
              <a:rPr lang="es-AR" dirty="0">
                <a:solidFill>
                  <a:schemeClr val="bg2"/>
                </a:solidFill>
                <a:latin typeface="Courier New" panose="02070309020205020404" pitchFamily="49" charset="0"/>
                <a:cs typeface="Courier New" panose="02070309020205020404" pitchFamily="49" charset="0"/>
              </a:rPr>
              <a:t>++.exe -</a:t>
            </a:r>
            <a:r>
              <a:rPr lang="es-AR" dirty="0" err="1">
                <a:solidFill>
                  <a:schemeClr val="bg2"/>
                </a:solidFill>
                <a:latin typeface="Courier New" panose="02070309020205020404" pitchFamily="49" charset="0"/>
                <a:cs typeface="Courier New" panose="02070309020205020404" pitchFamily="49" charset="0"/>
              </a:rPr>
              <a:t>multiInst</a:t>
            </a:r>
            <a:r>
              <a:rPr lang="es-AR" dirty="0">
                <a:solidFill>
                  <a:schemeClr val="bg2"/>
                </a:solidFill>
                <a:latin typeface="Courier New" panose="02070309020205020404" pitchFamily="49" charset="0"/>
                <a:cs typeface="Courier New" panose="02070309020205020404" pitchFamily="49" charset="0"/>
              </a:rPr>
              <a:t> -</a:t>
            </a:r>
            <a:r>
              <a:rPr lang="es-AR" dirty="0" err="1">
                <a:solidFill>
                  <a:schemeClr val="bg2"/>
                </a:solidFill>
                <a:latin typeface="Courier New" panose="02070309020205020404" pitchFamily="49" charset="0"/>
                <a:cs typeface="Courier New" panose="02070309020205020404" pitchFamily="49" charset="0"/>
              </a:rPr>
              <a:t>nosession</a:t>
            </a:r>
            <a:r>
              <a:rPr lang="es-AR" dirty="0">
                <a:solidFill>
                  <a:schemeClr val="bg2"/>
                </a:solidFill>
                <a:latin typeface="Courier New" panose="02070309020205020404" pitchFamily="49" charset="0"/>
                <a:cs typeface="Courier New" panose="02070309020205020404" pitchFamily="49" charset="0"/>
              </a:rPr>
              <a:t>"</a:t>
            </a:r>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pic>
        <p:nvPicPr>
          <p:cNvPr id="3" name="Imagen 2">
            <a:extLst>
              <a:ext uri="{FF2B5EF4-FFF2-40B4-BE49-F238E27FC236}">
                <a16:creationId xmlns:a16="http://schemas.microsoft.com/office/drawing/2014/main" id="{2CE1CCA8-036E-550B-C390-A428D9ACF139}"/>
              </a:ext>
            </a:extLst>
          </p:cNvPr>
          <p:cNvPicPr>
            <a:picLocks noChangeAspect="1"/>
          </p:cNvPicPr>
          <p:nvPr/>
        </p:nvPicPr>
        <p:blipFill>
          <a:blip r:embed="rId4"/>
          <a:stretch>
            <a:fillRect/>
          </a:stretch>
        </p:blipFill>
        <p:spPr>
          <a:xfrm>
            <a:off x="9501353" y="1270381"/>
            <a:ext cx="2312275" cy="1570864"/>
          </a:xfrm>
          <a:prstGeom prst="rect">
            <a:avLst/>
          </a:prstGeom>
        </p:spPr>
      </p:pic>
      <p:pic>
        <p:nvPicPr>
          <p:cNvPr id="5" name="Imagen 4">
            <a:extLst>
              <a:ext uri="{FF2B5EF4-FFF2-40B4-BE49-F238E27FC236}">
                <a16:creationId xmlns:a16="http://schemas.microsoft.com/office/drawing/2014/main" id="{28B91ABC-0542-AAA1-8CDE-EEB39DCBBA53}"/>
              </a:ext>
            </a:extLst>
          </p:cNvPr>
          <p:cNvPicPr>
            <a:picLocks noChangeAspect="1"/>
          </p:cNvPicPr>
          <p:nvPr/>
        </p:nvPicPr>
        <p:blipFill>
          <a:blip r:embed="rId5"/>
          <a:stretch>
            <a:fillRect/>
          </a:stretch>
        </p:blipFill>
        <p:spPr>
          <a:xfrm>
            <a:off x="5202817" y="4200667"/>
            <a:ext cx="5612130" cy="1189355"/>
          </a:xfrm>
          <a:prstGeom prst="rect">
            <a:avLst/>
          </a:prstGeom>
        </p:spPr>
      </p:pic>
    </p:spTree>
    <p:extLst>
      <p:ext uri="{BB962C8B-B14F-4D97-AF65-F5344CB8AC3E}">
        <p14:creationId xmlns:p14="http://schemas.microsoft.com/office/powerpoint/2010/main" val="2347590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solidFill>
                  <a:schemeClr val="bg2"/>
                </a:solidFill>
                <a:latin typeface="Raleway" pitchFamily="2" charset="77"/>
              </a:rPr>
              <a:t>Configuración de Editor</a:t>
            </a: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a:solidFill>
                  <a:schemeClr val="bg2"/>
                </a:solidFill>
                <a:latin typeface="Raleway" pitchFamily="2" charset="77"/>
              </a:rPr>
              <a:t>MAC: </a:t>
            </a:r>
            <a:r>
              <a:rPr lang="es-AR" dirty="0" err="1">
                <a:solidFill>
                  <a:schemeClr val="bg2"/>
                </a:solidFill>
                <a:latin typeface="Raleway" pitchFamily="2" charset="77"/>
              </a:rPr>
              <a:t>TextMate</a:t>
            </a:r>
            <a:r>
              <a:rPr lang="es-AR" dirty="0">
                <a:solidFill>
                  <a:schemeClr val="bg2"/>
                </a:solidFill>
                <a:latin typeface="Raleway" pitchFamily="2" charset="77"/>
              </a:rPr>
              <a:t> </a:t>
            </a:r>
            <a:r>
              <a:rPr lang="es-AR" dirty="0">
                <a:solidFill>
                  <a:schemeClr val="bg2"/>
                </a:solidFill>
                <a:latin typeface="Raleway" pitchFamily="2" charset="77"/>
                <a:hlinkClick r:id="rId4"/>
              </a:rPr>
              <a:t>https://macromates.com/</a:t>
            </a:r>
            <a:endParaRPr lang="es-AR" dirty="0">
              <a:solidFill>
                <a:schemeClr val="bg2"/>
              </a:solidFill>
              <a:latin typeface="Raleway" pitchFamily="2" charset="77"/>
            </a:endParaRPr>
          </a:p>
          <a:p>
            <a:r>
              <a:rPr lang="es-AR" dirty="0">
                <a:solidFill>
                  <a:schemeClr val="bg2"/>
                </a:solidFill>
                <a:latin typeface="Raleway" pitchFamily="2" charset="77"/>
              </a:rPr>
              <a:t>En las Preferencias de </a:t>
            </a:r>
            <a:r>
              <a:rPr lang="es-AR" dirty="0" err="1">
                <a:solidFill>
                  <a:schemeClr val="bg2"/>
                </a:solidFill>
                <a:latin typeface="Raleway" pitchFamily="2" charset="77"/>
              </a:rPr>
              <a:t>TextMate</a:t>
            </a:r>
            <a:r>
              <a:rPr lang="es-AR" dirty="0">
                <a:solidFill>
                  <a:schemeClr val="bg2"/>
                </a:solidFill>
                <a:latin typeface="Raleway" pitchFamily="2" charset="77"/>
              </a:rPr>
              <a:t> le damos </a:t>
            </a:r>
            <a:r>
              <a:rPr lang="es-AR" dirty="0" err="1">
                <a:solidFill>
                  <a:schemeClr val="bg2"/>
                </a:solidFill>
                <a:latin typeface="Raleway" pitchFamily="2" charset="77"/>
              </a:rPr>
              <a:t>Install</a:t>
            </a: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r>
              <a:rPr lang="es-AR" dirty="0">
                <a:solidFill>
                  <a:schemeClr val="bg2"/>
                </a:solidFill>
                <a:latin typeface="Raleway" pitchFamily="2" charset="77"/>
              </a:rPr>
              <a:t>En la terminal cuando escribamos mate se va a abrir. </a:t>
            </a:r>
          </a:p>
          <a:p>
            <a:r>
              <a:rPr lang="es-AR" dirty="0">
                <a:solidFill>
                  <a:schemeClr val="bg2"/>
                </a:solidFill>
                <a:latin typeface="Raleway" pitchFamily="2" charset="77"/>
              </a:rPr>
              <a:t>Ahora lo integramos con Git:</a:t>
            </a:r>
          </a:p>
          <a:p>
            <a:pPr marL="114300" indent="0">
              <a:buNone/>
            </a:pPr>
            <a:r>
              <a:rPr lang="es-MX" sz="1800" kern="0" dirty="0">
                <a:solidFill>
                  <a:srgbClr val="000000"/>
                </a:solidFill>
                <a:effectLst/>
                <a:latin typeface="Courier New" panose="02070309020205020404" pitchFamily="49" charset="0"/>
                <a:ea typeface="Calibri" panose="020F0502020204030204" pitchFamily="34" charset="0"/>
                <a:cs typeface="Courier New" panose="02070309020205020404" pitchFamily="49" charset="0"/>
              </a:rPr>
              <a:t>git config --global core.editor "mate -w"</a:t>
            </a:r>
            <a:endParaRPr lang="es-AR" sz="1800" kern="100" dirty="0">
              <a:effectLst/>
              <a:latin typeface="Courier New" panose="02070309020205020404" pitchFamily="49" charset="0"/>
              <a:ea typeface="Calibri" panose="020F0502020204030204" pitchFamily="34" charset="0"/>
              <a:cs typeface="Courier New" panose="02070309020205020404" pitchFamily="49" charset="0"/>
            </a:endParaRPr>
          </a:p>
          <a:p>
            <a:pPr marL="114300" indent="0">
              <a:buNone/>
            </a:pPr>
            <a:r>
              <a:rPr lang="es-MX" sz="1800" kern="0" dirty="0">
                <a:solidFill>
                  <a:srgbClr val="000000"/>
                </a:solidFill>
                <a:effectLst/>
                <a:latin typeface="Courier New" panose="02070309020205020404" pitchFamily="49" charset="0"/>
                <a:ea typeface="Calibri" panose="020F0502020204030204" pitchFamily="34" charset="0"/>
                <a:cs typeface="Courier New" panose="02070309020205020404" pitchFamily="49" charset="0"/>
              </a:rPr>
              <a:t>git config --global -e</a:t>
            </a:r>
            <a:endParaRPr lang="es-AR" sz="1800" kern="100" dirty="0">
              <a:effectLst/>
              <a:latin typeface="Courier New" panose="02070309020205020404" pitchFamily="49" charset="0"/>
              <a:ea typeface="Calibri" panose="020F0502020204030204" pitchFamily="34" charset="0"/>
              <a:cs typeface="Courier New" panose="02070309020205020404" pitchFamily="49" charset="0"/>
            </a:endParaRPr>
          </a:p>
          <a:p>
            <a:pPr marL="114300" indent="0">
              <a:buNone/>
            </a:pP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pic>
        <p:nvPicPr>
          <p:cNvPr id="6" name="Imagen 5">
            <a:extLst>
              <a:ext uri="{FF2B5EF4-FFF2-40B4-BE49-F238E27FC236}">
                <a16:creationId xmlns:a16="http://schemas.microsoft.com/office/drawing/2014/main" id="{89E03A50-7AFE-D110-4A2B-1D1FD0CEEE91}"/>
              </a:ext>
            </a:extLst>
          </p:cNvPr>
          <p:cNvPicPr>
            <a:picLocks noChangeAspect="1"/>
          </p:cNvPicPr>
          <p:nvPr/>
        </p:nvPicPr>
        <p:blipFill>
          <a:blip r:embed="rId5"/>
          <a:stretch>
            <a:fillRect/>
          </a:stretch>
        </p:blipFill>
        <p:spPr>
          <a:xfrm>
            <a:off x="6166636" y="1876386"/>
            <a:ext cx="3450329" cy="2708036"/>
          </a:xfrm>
          <a:prstGeom prst="rect">
            <a:avLst/>
          </a:prstGeom>
        </p:spPr>
      </p:pic>
    </p:spTree>
    <p:extLst>
      <p:ext uri="{BB962C8B-B14F-4D97-AF65-F5344CB8AC3E}">
        <p14:creationId xmlns:p14="http://schemas.microsoft.com/office/powerpoint/2010/main" val="2039436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Principales conceptos de Git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1040524"/>
            <a:ext cx="7496503" cy="5538952"/>
          </a:xfrm>
        </p:spPr>
        <p:txBody>
          <a:bodyPr/>
          <a:lstStyle/>
          <a:p>
            <a:r>
              <a:rPr lang="es-AR" dirty="0">
                <a:solidFill>
                  <a:schemeClr val="bg2"/>
                </a:solidFill>
                <a:latin typeface="Raleway" pitchFamily="2" charset="77"/>
              </a:rPr>
              <a:t>Repositorio: Es el almacén de todos los archivos y la historia de cambios de un proyecto. Puede ser local o remoto.</a:t>
            </a:r>
          </a:p>
          <a:p>
            <a:r>
              <a:rPr lang="es-AR" dirty="0" err="1">
                <a:solidFill>
                  <a:schemeClr val="bg2"/>
                </a:solidFill>
                <a:latin typeface="Raleway" pitchFamily="2" charset="77"/>
              </a:rPr>
              <a:t>Commit</a:t>
            </a:r>
            <a:r>
              <a:rPr lang="es-AR" dirty="0">
                <a:solidFill>
                  <a:schemeClr val="bg2"/>
                </a:solidFill>
                <a:latin typeface="Raleway" pitchFamily="2" charset="77"/>
              </a:rPr>
              <a:t>: Representa un conjunto de cambios en los archivos del proyecto en un momento específico. Los </a:t>
            </a:r>
            <a:r>
              <a:rPr lang="es-AR" dirty="0" err="1">
                <a:solidFill>
                  <a:schemeClr val="bg2"/>
                </a:solidFill>
                <a:latin typeface="Raleway" pitchFamily="2" charset="77"/>
              </a:rPr>
              <a:t>commits</a:t>
            </a:r>
            <a:r>
              <a:rPr lang="es-AR" dirty="0">
                <a:solidFill>
                  <a:schemeClr val="bg2"/>
                </a:solidFill>
                <a:latin typeface="Raleway" pitchFamily="2" charset="77"/>
              </a:rPr>
              <a:t> crean una línea de tiempo y permiten volver atrás en la historia del proyecto.</a:t>
            </a:r>
          </a:p>
          <a:p>
            <a:r>
              <a:rPr lang="es-AR" dirty="0">
                <a:solidFill>
                  <a:schemeClr val="bg2"/>
                </a:solidFill>
                <a:latin typeface="Raleway" pitchFamily="2" charset="77"/>
              </a:rPr>
              <a:t>Rama (Branch): Es una línea de desarrollo independiente que permite trabajar en nuevas características o solucionar problemas sin afectar la rama principal.</a:t>
            </a:r>
          </a:p>
          <a:p>
            <a:r>
              <a:rPr lang="es-AR" dirty="0">
                <a:solidFill>
                  <a:schemeClr val="bg2"/>
                </a:solidFill>
                <a:latin typeface="Raleway" pitchFamily="2" charset="77"/>
              </a:rPr>
              <a:t>Fusión (</a:t>
            </a:r>
            <a:r>
              <a:rPr lang="es-AR" dirty="0" err="1">
                <a:solidFill>
                  <a:schemeClr val="bg2"/>
                </a:solidFill>
                <a:latin typeface="Raleway" pitchFamily="2" charset="77"/>
              </a:rPr>
              <a:t>Merge</a:t>
            </a:r>
            <a:r>
              <a:rPr lang="es-AR" dirty="0">
                <a:solidFill>
                  <a:schemeClr val="bg2"/>
                </a:solidFill>
                <a:latin typeface="Raleway" pitchFamily="2" charset="77"/>
              </a:rPr>
              <a:t>): Es el proceso de combinar los cambios de una rama en otra. Permite incorporar las actualizaciones realizadas en una rama secundaria de vuelta a la rama principal.</a:t>
            </a:r>
          </a:p>
          <a:p>
            <a:r>
              <a:rPr lang="es-AR" dirty="0">
                <a:solidFill>
                  <a:schemeClr val="bg2"/>
                </a:solidFill>
                <a:latin typeface="Raleway" pitchFamily="2" charset="77"/>
              </a:rPr>
              <a:t>Clonación (Clone): Consiste en crear una copia exacta de un repositorio remoto en el sistema local del usuario.</a:t>
            </a:r>
          </a:p>
        </p:txBody>
      </p:sp>
    </p:spTree>
    <p:extLst>
      <p:ext uri="{BB962C8B-B14F-4D97-AF65-F5344CB8AC3E}">
        <p14:creationId xmlns:p14="http://schemas.microsoft.com/office/powerpoint/2010/main" val="1657865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3B12FDCF-8C0A-3D4E-91A3-27DC03EF42D3}"/>
              </a:ext>
            </a:extLst>
          </p:cNvPr>
          <p:cNvSpPr>
            <a:spLocks noGrp="1"/>
          </p:cNvSpPr>
          <p:nvPr>
            <p:ph type="title"/>
          </p:nvPr>
        </p:nvSpPr>
        <p:spPr>
          <a:xfrm>
            <a:off x="3857296" y="365125"/>
            <a:ext cx="7496503" cy="1325563"/>
          </a:xfrm>
        </p:spPr>
        <p:txBody>
          <a:bodyPr/>
          <a:lstStyle/>
          <a:p>
            <a:r>
              <a:rPr lang="es-AR" dirty="0"/>
              <a:t>Comandos básicos de Git</a:t>
            </a:r>
            <a:endParaRPr lang="es-AR" dirty="0">
              <a:solidFill>
                <a:schemeClr val="bg2"/>
              </a:solidFill>
              <a:latin typeface="Raleway" pitchFamily="2" charset="77"/>
            </a:endParaRPr>
          </a:p>
        </p:txBody>
      </p:sp>
      <p:sp>
        <p:nvSpPr>
          <p:cNvPr id="8" name="Marcador de contenido 2">
            <a:extLst>
              <a:ext uri="{FF2B5EF4-FFF2-40B4-BE49-F238E27FC236}">
                <a16:creationId xmlns:a16="http://schemas.microsoft.com/office/drawing/2014/main" id="{88FBE60B-90EA-2BFD-1E99-AE59DB2BB79D}"/>
              </a:ext>
            </a:extLst>
          </p:cNvPr>
          <p:cNvSpPr>
            <a:spLocks noGrp="1"/>
          </p:cNvSpPr>
          <p:nvPr>
            <p:ph idx="1"/>
          </p:nvPr>
        </p:nvSpPr>
        <p:spPr>
          <a:xfrm>
            <a:off x="3857296" y="977462"/>
            <a:ext cx="7956332" cy="5602014"/>
          </a:xfrm>
        </p:spPr>
        <p:txBody>
          <a:bodyPr/>
          <a:lstStyle/>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init</a:t>
            </a:r>
            <a:r>
              <a:rPr lang="es-AR" dirty="0">
                <a:solidFill>
                  <a:schemeClr val="bg2"/>
                </a:solidFill>
                <a:latin typeface="Raleway" pitchFamily="2" charset="77"/>
              </a:rPr>
              <a:t>: Inicializa un nuevo repositorio local en el directorio actual.</a:t>
            </a:r>
          </a:p>
          <a:p>
            <a:r>
              <a:rPr lang="es-AR" dirty="0" err="1">
                <a:solidFill>
                  <a:schemeClr val="bg2"/>
                </a:solidFill>
                <a:latin typeface="Raleway" pitchFamily="2" charset="77"/>
              </a:rPr>
              <a:t>git</a:t>
            </a:r>
            <a:r>
              <a:rPr lang="es-AR" dirty="0">
                <a:solidFill>
                  <a:schemeClr val="bg2"/>
                </a:solidFill>
                <a:latin typeface="Raleway" pitchFamily="2" charset="77"/>
              </a:rPr>
              <a:t> clone [URL]: Clona un repositorio remoto y crea una copia local.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add</a:t>
            </a:r>
            <a:r>
              <a:rPr lang="es-AR" dirty="0">
                <a:solidFill>
                  <a:schemeClr val="bg2"/>
                </a:solidFill>
                <a:latin typeface="Raleway" pitchFamily="2" charset="77"/>
              </a:rPr>
              <a:t> [archivo]: Agrega los cambios de un archivo específico a la zona de preparación (</a:t>
            </a:r>
            <a:r>
              <a:rPr lang="es-AR" dirty="0" err="1">
                <a:solidFill>
                  <a:schemeClr val="bg2"/>
                </a:solidFill>
                <a:latin typeface="Raleway" pitchFamily="2" charset="77"/>
              </a:rPr>
              <a:t>staging</a:t>
            </a:r>
            <a:r>
              <a:rPr lang="es-AR" dirty="0">
                <a:solidFill>
                  <a:schemeClr val="bg2"/>
                </a:solidFill>
                <a:latin typeface="Raleway" pitchFamily="2" charset="77"/>
              </a:rPr>
              <a:t> </a:t>
            </a:r>
            <a:r>
              <a:rPr lang="es-AR" dirty="0" err="1">
                <a:solidFill>
                  <a:schemeClr val="bg2"/>
                </a:solidFill>
                <a:latin typeface="Raleway" pitchFamily="2" charset="77"/>
              </a:rPr>
              <a:t>area</a:t>
            </a:r>
            <a:r>
              <a:rPr lang="es-AR" dirty="0">
                <a:solidFill>
                  <a:schemeClr val="bg2"/>
                </a:solidFill>
                <a:latin typeface="Raleway" pitchFamily="2" charset="77"/>
              </a:rPr>
              <a:t>) para ser incluidos en el próximo </a:t>
            </a:r>
            <a:r>
              <a:rPr lang="es-AR" dirty="0" err="1">
                <a:solidFill>
                  <a:schemeClr val="bg2"/>
                </a:solidFill>
                <a:latin typeface="Raleway" pitchFamily="2" charset="77"/>
              </a:rPr>
              <a:t>commit</a:t>
            </a:r>
            <a:r>
              <a:rPr lang="es-AR" dirty="0">
                <a:solidFill>
                  <a:schemeClr val="bg2"/>
                </a:solidFill>
                <a:latin typeface="Raleway" pitchFamily="2" charset="77"/>
              </a:rPr>
              <a:t>.</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commit</a:t>
            </a:r>
            <a:r>
              <a:rPr lang="es-AR" dirty="0">
                <a:solidFill>
                  <a:schemeClr val="bg2"/>
                </a:solidFill>
                <a:latin typeface="Raleway" pitchFamily="2" charset="77"/>
              </a:rPr>
              <a:t> -m "Mensaje del </a:t>
            </a:r>
            <a:r>
              <a:rPr lang="es-AR" dirty="0" err="1">
                <a:solidFill>
                  <a:schemeClr val="bg2"/>
                </a:solidFill>
                <a:latin typeface="Raleway" pitchFamily="2" charset="77"/>
              </a:rPr>
              <a:t>commit</a:t>
            </a:r>
            <a:r>
              <a:rPr lang="es-AR" dirty="0">
                <a:solidFill>
                  <a:schemeClr val="bg2"/>
                </a:solidFill>
                <a:latin typeface="Raleway" pitchFamily="2" charset="77"/>
              </a:rPr>
              <a:t>": Crea un nuevo </a:t>
            </a:r>
            <a:r>
              <a:rPr lang="es-AR" dirty="0" err="1">
                <a:solidFill>
                  <a:schemeClr val="bg2"/>
                </a:solidFill>
                <a:latin typeface="Raleway" pitchFamily="2" charset="77"/>
              </a:rPr>
              <a:t>commit</a:t>
            </a:r>
            <a:r>
              <a:rPr lang="es-AR" dirty="0">
                <a:solidFill>
                  <a:schemeClr val="bg2"/>
                </a:solidFill>
                <a:latin typeface="Raleway" pitchFamily="2" charset="77"/>
              </a:rPr>
              <a:t> con los cambios preparados en la zona de preparación.</a:t>
            </a:r>
          </a:p>
          <a:p>
            <a:r>
              <a:rPr lang="es-AR" dirty="0" err="1">
                <a:solidFill>
                  <a:schemeClr val="bg2"/>
                </a:solidFill>
                <a:latin typeface="Raleway" pitchFamily="2" charset="77"/>
              </a:rPr>
              <a:t>git</a:t>
            </a:r>
            <a:r>
              <a:rPr lang="es-AR" dirty="0">
                <a:solidFill>
                  <a:schemeClr val="bg2"/>
                </a:solidFill>
                <a:latin typeface="Raleway" pitchFamily="2" charset="77"/>
              </a:rPr>
              <a:t> status: Muestra el estado actual del repositorio, incluyendo archivos modificados, nuevos o eliminados.</a:t>
            </a:r>
          </a:p>
          <a:p>
            <a:r>
              <a:rPr lang="es-AR" dirty="0" err="1">
                <a:solidFill>
                  <a:schemeClr val="bg2"/>
                </a:solidFill>
                <a:latin typeface="Raleway" pitchFamily="2" charset="77"/>
              </a:rPr>
              <a:t>git</a:t>
            </a:r>
            <a:r>
              <a:rPr lang="es-AR" dirty="0">
                <a:solidFill>
                  <a:schemeClr val="bg2"/>
                </a:solidFill>
                <a:latin typeface="Raleway" pitchFamily="2" charset="77"/>
              </a:rPr>
              <a:t> log: Muestra la lista de </a:t>
            </a:r>
            <a:r>
              <a:rPr lang="es-AR" dirty="0" err="1">
                <a:solidFill>
                  <a:schemeClr val="bg2"/>
                </a:solidFill>
                <a:latin typeface="Raleway" pitchFamily="2" charset="77"/>
              </a:rPr>
              <a:t>commits</a:t>
            </a:r>
            <a:r>
              <a:rPr lang="es-AR" dirty="0">
                <a:solidFill>
                  <a:schemeClr val="bg2"/>
                </a:solidFill>
                <a:latin typeface="Raleway" pitchFamily="2" charset="77"/>
              </a:rPr>
              <a:t> realizados en orden cronológico inverso.</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push</a:t>
            </a:r>
            <a:r>
              <a:rPr lang="es-AR" dirty="0">
                <a:solidFill>
                  <a:schemeClr val="bg2"/>
                </a:solidFill>
                <a:latin typeface="Raleway" pitchFamily="2" charset="77"/>
              </a:rPr>
              <a:t>: Envía los </a:t>
            </a:r>
            <a:r>
              <a:rPr lang="es-AR" dirty="0" err="1">
                <a:solidFill>
                  <a:schemeClr val="bg2"/>
                </a:solidFill>
                <a:latin typeface="Raleway" pitchFamily="2" charset="77"/>
              </a:rPr>
              <a:t>commits</a:t>
            </a:r>
            <a:r>
              <a:rPr lang="es-AR" dirty="0">
                <a:solidFill>
                  <a:schemeClr val="bg2"/>
                </a:solidFill>
                <a:latin typeface="Raleway" pitchFamily="2" charset="77"/>
              </a:rPr>
              <a:t> locales al repositorio remoto.</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pull</a:t>
            </a:r>
            <a:r>
              <a:rPr lang="es-AR" dirty="0">
                <a:solidFill>
                  <a:schemeClr val="bg2"/>
                </a:solidFill>
                <a:latin typeface="Raleway" pitchFamily="2" charset="77"/>
              </a:rPr>
              <a:t>: Obtiene y fusiona los cambios del repositorio remoto en el repositorio local.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branch</a:t>
            </a:r>
            <a:r>
              <a:rPr lang="es-AR" dirty="0">
                <a:solidFill>
                  <a:schemeClr val="bg2"/>
                </a:solidFill>
                <a:latin typeface="Raleway" pitchFamily="2" charset="77"/>
              </a:rPr>
              <a:t>: Muestra una lista de ramas y resalta la rama actual.</a:t>
            </a:r>
          </a:p>
          <a:p>
            <a:r>
              <a:rPr lang="es-AR" dirty="0" err="1">
                <a:solidFill>
                  <a:schemeClr val="bg2"/>
                </a:solidFill>
                <a:latin typeface="Raleway" pitchFamily="2" charset="77"/>
              </a:rPr>
              <a:t>git</a:t>
            </a:r>
            <a:r>
              <a:rPr lang="es-AR" dirty="0">
                <a:solidFill>
                  <a:schemeClr val="bg2"/>
                </a:solidFill>
                <a:latin typeface="Raleway" pitchFamily="2" charset="77"/>
              </a:rPr>
              <a:t> </a:t>
            </a:r>
            <a:r>
              <a:rPr lang="es-AR" dirty="0" err="1">
                <a:solidFill>
                  <a:schemeClr val="bg2"/>
                </a:solidFill>
                <a:latin typeface="Raleway" pitchFamily="2" charset="77"/>
              </a:rPr>
              <a:t>merge</a:t>
            </a:r>
            <a:r>
              <a:rPr lang="es-AR" dirty="0">
                <a:solidFill>
                  <a:schemeClr val="bg2"/>
                </a:solidFill>
                <a:latin typeface="Raleway" pitchFamily="2" charset="77"/>
              </a:rPr>
              <a:t> [rama]: Fusiona la rama especificada con la rama actual.</a:t>
            </a:r>
          </a:p>
          <a:p>
            <a:pPr marL="114300" indent="0">
              <a:buNone/>
            </a:pPr>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a:p>
            <a:endParaRPr lang="es-AR" dirty="0">
              <a:solidFill>
                <a:schemeClr val="bg2"/>
              </a:solidFill>
              <a:latin typeface="Raleway" pitchFamily="2" charset="77"/>
            </a:endParaRPr>
          </a:p>
        </p:txBody>
      </p:sp>
    </p:spTree>
    <p:extLst>
      <p:ext uri="{BB962C8B-B14F-4D97-AF65-F5344CB8AC3E}">
        <p14:creationId xmlns:p14="http://schemas.microsoft.com/office/powerpoint/2010/main" val="1081390847"/>
      </p:ext>
    </p:extLst>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TotalTime>
  <Words>2267</Words>
  <Application>Microsoft Macintosh PowerPoint</Application>
  <PresentationFormat>Panorámica</PresentationFormat>
  <Paragraphs>308</Paragraphs>
  <Slides>25</Slides>
  <Notes>24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Arial</vt:lpstr>
      <vt:lpstr>Calibri</vt:lpstr>
      <vt:lpstr>Courier New</vt:lpstr>
      <vt:lpstr>Raleway</vt:lpstr>
      <vt:lpstr>Source Sans Pro</vt:lpstr>
      <vt:lpstr>Plum</vt:lpstr>
      <vt:lpstr>Ingeniería de Software  3</vt:lpstr>
      <vt:lpstr>Presentación de PowerPoint</vt:lpstr>
      <vt:lpstr>Introducción a Git</vt:lpstr>
      <vt:lpstr>Estados de Git</vt:lpstr>
      <vt:lpstr>Instalación</vt:lpstr>
      <vt:lpstr>Configuración de Editor</vt:lpstr>
      <vt:lpstr>Configuración de Editor</vt:lpstr>
      <vt:lpstr>Principales conceptos de Git</vt:lpstr>
      <vt:lpstr>Comandos básicos de Git</vt:lpstr>
      <vt:lpstr>Creación de Repos 1:  Crearlo en GitHib, clonarlo localmente y subir cambios</vt:lpstr>
      <vt:lpstr>Creación de Clave SSH</vt:lpstr>
      <vt:lpstr>Creación de Repos 2:  Crearlo en GitHib, clonarlo localmente y subir cambios</vt:lpstr>
      <vt:lpstr>Ramas</vt:lpstr>
      <vt:lpstr>Merges</vt:lpstr>
      <vt:lpstr>Merges</vt:lpstr>
      <vt:lpstr>Merges</vt:lpstr>
      <vt:lpstr>Merges</vt:lpstr>
      <vt:lpstr>Instalación de Herramienta de Diff y Merge</vt:lpstr>
      <vt:lpstr>Instalación de Herramienta de Diff y Merge</vt:lpstr>
      <vt:lpstr>Resolución de conflictos</vt:lpstr>
      <vt:lpstr>Resolución de conflictos</vt:lpstr>
      <vt:lpstr>Pull Request</vt:lpstr>
      <vt:lpstr>Pull Request</vt:lpstr>
      <vt:lpstr>Pull Request</vt:lpstr>
      <vt:lpstr>Pull Request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Ariel Schwindt</dc:creator>
  <cp:lastModifiedBy>Ariel Schwindt</cp:lastModifiedBy>
  <cp:revision>3</cp:revision>
  <dcterms:created xsi:type="dcterms:W3CDTF">2023-07-26T11:00:04Z</dcterms:created>
  <dcterms:modified xsi:type="dcterms:W3CDTF">2023-07-31T20:44:41Z</dcterms:modified>
</cp:coreProperties>
</file>

<file path=docProps/thumbnail.jpeg>
</file>